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4000" r:id="rId5"/>
  </p:sldMasterIdLst>
  <p:notesMasterIdLst>
    <p:notesMasterId r:id="rId19"/>
  </p:notesMasterIdLst>
  <p:handoutMasterIdLst>
    <p:handoutMasterId r:id="rId20"/>
  </p:handoutMasterIdLst>
  <p:sldIdLst>
    <p:sldId id="1753" r:id="rId6"/>
    <p:sldId id="1756" r:id="rId7"/>
    <p:sldId id="1739" r:id="rId8"/>
    <p:sldId id="1765" r:id="rId9"/>
    <p:sldId id="1793" r:id="rId10"/>
    <p:sldId id="1773" r:id="rId11"/>
    <p:sldId id="1772" r:id="rId12"/>
    <p:sldId id="1719" r:id="rId13"/>
    <p:sldId id="1801" r:id="rId14"/>
    <p:sldId id="1802" r:id="rId15"/>
    <p:sldId id="1799" r:id="rId16"/>
    <p:sldId id="1783" r:id="rId17"/>
    <p:sldId id="1800" r:id="rId18"/>
  </p:sldIdLst>
  <p:sldSz cx="12192000" cy="6858000"/>
  <p:notesSz cx="10018713" cy="688816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6" userDrawn="1">
          <p15:clr>
            <a:srgbClr val="A4A3A4"/>
          </p15:clr>
        </p15:guide>
        <p15:guide id="2" orient="horz" pos="1706" userDrawn="1">
          <p15:clr>
            <a:srgbClr val="A4A3A4"/>
          </p15:clr>
        </p15:guide>
        <p15:guide id="3" orient="horz" pos="1253" userDrawn="1">
          <p15:clr>
            <a:srgbClr val="A4A3A4"/>
          </p15:clr>
        </p15:guide>
        <p15:guide id="4" orient="horz" pos="1344" userDrawn="1">
          <p15:clr>
            <a:srgbClr val="A4A3A4"/>
          </p15:clr>
        </p15:guide>
        <p15:guide id="5" orient="horz" pos="2614" userDrawn="1">
          <p15:clr>
            <a:srgbClr val="A4A3A4"/>
          </p15:clr>
        </p15:guide>
        <p15:guide id="6" orient="horz" pos="2523" userDrawn="1">
          <p15:clr>
            <a:srgbClr val="A4A3A4"/>
          </p15:clr>
        </p15:guide>
        <p15:guide id="7" orient="horz" pos="2954" userDrawn="1">
          <p15:clr>
            <a:srgbClr val="A4A3A4"/>
          </p15:clr>
        </p15:guide>
        <p15:guide id="8" orient="horz" pos="3045" userDrawn="1">
          <p15:clr>
            <a:srgbClr val="A4A3A4"/>
          </p15:clr>
        </p15:guide>
        <p15:guide id="9" pos="5119" userDrawn="1">
          <p15:clr>
            <a:srgbClr val="A4A3A4"/>
          </p15:clr>
        </p15:guide>
        <p15:guide id="10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9900"/>
    <a:srgbClr val="0784E4"/>
    <a:srgbClr val="C2D9FE"/>
    <a:srgbClr val="FF3300"/>
    <a:srgbClr val="00548A"/>
    <a:srgbClr val="E71D2D"/>
    <a:srgbClr val="00FF99"/>
    <a:srgbClr val="B21989"/>
    <a:srgbClr val="F6B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5" autoAdjust="0"/>
    <p:restoredTop sz="90681" autoAdjust="0"/>
  </p:normalViewPr>
  <p:slideViewPr>
    <p:cSldViewPr snapToGrid="0">
      <p:cViewPr varScale="1">
        <p:scale>
          <a:sx n="76" d="100"/>
          <a:sy n="76" d="100"/>
        </p:scale>
        <p:origin x="898" y="62"/>
      </p:cViewPr>
      <p:guideLst>
        <p:guide orient="horz" pos="1616"/>
        <p:guide orient="horz" pos="1706"/>
        <p:guide orient="horz" pos="1253"/>
        <p:guide orient="horz" pos="1344"/>
        <p:guide orient="horz" pos="2614"/>
        <p:guide orient="horz" pos="2523"/>
        <p:guide orient="horz" pos="2954"/>
        <p:guide orient="horz" pos="3045"/>
        <p:guide pos="5119"/>
        <p:guide pos="38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&#1051;&#1048;&#1071;\work\WORK\&#1062;&#1042;&#1056;\&#1062;&#1045;&#1051;&#1045;&#1042;&#1054;&#1049;%20&#1055;&#1056;&#1048;&#1045;&#1052;\&#1062;&#1055;%202025\&#1044;&#1083;&#1103;%20&#1088;&#1072;&#1073;&#1086;&#1090;&#1099;%20&#1082;%20&#1087;&#1088;&#1077;&#1079;&#1077;&#1085;&#1090;&#1072;&#1094;&#1080;&#1080;%20&#1086;%20&#1087;&#1088;&#1080;&#1077;&#1084;&#1077;%20&#1085;&#1072;%20&#1094;&#1077;&#1083;&#1077;&#1074;&#1086;&#1077;%20&#1086;&#1073;&#1091;&#1095;&#1077;&#1085;&#1080;&#1077;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&#1051;&#1048;&#1071;\work\WORK\&#1062;&#1042;&#1056;\&#1062;&#1045;&#1051;&#1045;&#1042;&#1054;&#1049;%20&#1055;&#1056;&#1048;&#1045;&#1052;\&#1062;&#1055;%202025\&#1050;&#1074;&#1086;&#1090;&#1072;%20&#1087;&#1088;&#1080;&#1077;&#1084;&#1072;%20&#1085;&#1072;%20&#1062;&#1054;%202025\&#1050;&#1074;&#1086;&#1090;&#1072;%20&#1087;&#1088;&#1080;&#1077;&#1084;&#1072;%20&#1085;&#1072;%20&#1062;&#1054;%20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&#1051;&#1048;&#1071;\work\WORK\&#1062;&#1042;&#1056;\&#1062;&#1045;&#1051;&#1045;&#1042;&#1054;&#1049;%20&#1055;&#1056;&#1048;&#1045;&#1052;\&#1062;&#1055;%202025\&#1050;&#1074;&#1086;&#1090;&#1072;%20&#1087;&#1088;&#1080;&#1077;&#1084;&#1072;%20&#1085;&#1072;%20&#1062;&#1054;%202025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706127008489851E-2"/>
          <c:y val="1.3783536625772564E-3"/>
          <c:w val="0.96858774598302033"/>
          <c:h val="0.73621453058663966"/>
        </c:manualLayout>
      </c:layout>
      <c:barChart>
        <c:barDir val="col"/>
        <c:grouping val="clustered"/>
        <c:varyColors val="0"/>
        <c:ser>
          <c:idx val="1"/>
          <c:order val="0"/>
          <c:tx>
            <c:v>Квота целевого приема 2025 г.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график!$P$12:$P$14</c:f>
              <c:strCache>
                <c:ptCount val="3"/>
                <c:pt idx="0">
                  <c:v>Бакалавриат</c:v>
                </c:pt>
                <c:pt idx="1">
                  <c:v>Специалитет</c:v>
                </c:pt>
                <c:pt idx="2">
                  <c:v>Магистратура</c:v>
                </c:pt>
              </c:strCache>
            </c:strRef>
          </c:cat>
          <c:val>
            <c:numRef>
              <c:f>график!$Q$12:$Q$14</c:f>
              <c:numCache>
                <c:formatCode>General</c:formatCode>
                <c:ptCount val="3"/>
                <c:pt idx="0">
                  <c:v>920</c:v>
                </c:pt>
                <c:pt idx="1">
                  <c:v>131</c:v>
                </c:pt>
                <c:pt idx="2">
                  <c:v>261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3A-4302-8E0D-B2BFEF13CB8E}"/>
            </c:ext>
          </c:extLst>
        </c:ser>
        <c:ser>
          <c:idx val="0"/>
          <c:order val="1"/>
          <c:tx>
            <c:v>Квота целевого приема 2024 г.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график!$P$12:$P$14</c:f>
              <c:strCache>
                <c:ptCount val="3"/>
                <c:pt idx="0">
                  <c:v>Бакалавриат</c:v>
                </c:pt>
                <c:pt idx="1">
                  <c:v>Специалитет</c:v>
                </c:pt>
                <c:pt idx="2">
                  <c:v>Магистратура</c:v>
                </c:pt>
              </c:strCache>
            </c:strRef>
          </c:cat>
          <c:val>
            <c:numRef>
              <c:f>график!$R$12:$R$14</c:f>
              <c:numCache>
                <c:formatCode>General</c:formatCode>
                <c:ptCount val="3"/>
                <c:pt idx="0">
                  <c:v>875</c:v>
                </c:pt>
                <c:pt idx="1">
                  <c:v>180</c:v>
                </c:pt>
                <c:pt idx="2">
                  <c:v>356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3A-4302-8E0D-B2BFEF13CB8E}"/>
            </c:ext>
          </c:extLst>
        </c:ser>
        <c:ser>
          <c:idx val="2"/>
          <c:order val="2"/>
          <c:tx>
            <c:v>Кол-во зачисленных в 2024 г.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график!$P$12:$P$14</c:f>
              <c:strCache>
                <c:ptCount val="3"/>
                <c:pt idx="0">
                  <c:v>Бакалавриат</c:v>
                </c:pt>
                <c:pt idx="1">
                  <c:v>Специалитет</c:v>
                </c:pt>
                <c:pt idx="2">
                  <c:v>Магистратура</c:v>
                </c:pt>
              </c:strCache>
            </c:strRef>
          </c:cat>
          <c:val>
            <c:numRef>
              <c:f>график!$S$12:$S$14</c:f>
              <c:numCache>
                <c:formatCode>General</c:formatCode>
                <c:ptCount val="3"/>
                <c:pt idx="0">
                  <c:v>200</c:v>
                </c:pt>
                <c:pt idx="1">
                  <c:v>80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3A-4302-8E0D-B2BFEF13CB8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94440367"/>
        <c:axId val="506881263"/>
      </c:barChart>
      <c:catAx>
        <c:axId val="7944403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1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506881263"/>
        <c:crosses val="autoZero"/>
        <c:auto val="1"/>
        <c:lblAlgn val="ctr"/>
        <c:lblOffset val="100"/>
        <c:noMultiLvlLbl val="0"/>
      </c:catAx>
      <c:valAx>
        <c:axId val="50688126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944403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7257719218520687E-2"/>
          <c:y val="0.87152871349240357"/>
          <c:w val="0.96690200748362665"/>
          <c:h val="7.38042976473559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C62-4C68-B64A-72884910FD1F}"/>
              </c:ext>
            </c:extLst>
          </c:dPt>
          <c:dPt>
            <c:idx val="1"/>
            <c:invertIfNegative val="0"/>
            <c:bubble3D val="0"/>
            <c:spPr>
              <a:solidFill>
                <a:srgbClr val="0784E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C62-4C68-B64A-72884910FD1F}"/>
              </c:ext>
            </c:extLst>
          </c:dPt>
          <c:dPt>
            <c:idx val="2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C62-4C68-B64A-72884910FD1F}"/>
              </c:ext>
            </c:extLst>
          </c:dPt>
          <c:dPt>
            <c:idx val="3"/>
            <c:invertIfNegative val="0"/>
            <c:bubble3D val="0"/>
            <c:spPr>
              <a:solidFill>
                <a:srgbClr val="0784E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C62-4C68-B64A-72884910FD1F}"/>
              </c:ext>
            </c:extLst>
          </c:dPt>
          <c:dPt>
            <c:idx val="4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C62-4C68-B64A-72884910FD1F}"/>
              </c:ext>
            </c:extLst>
          </c:dPt>
          <c:dPt>
            <c:idx val="5"/>
            <c:invertIfNegative val="0"/>
            <c:bubble3D val="0"/>
            <c:spPr>
              <a:solidFill>
                <a:srgbClr val="0784E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C62-4C68-B64A-72884910FD1F}"/>
              </c:ext>
            </c:extLst>
          </c:dPt>
          <c:dPt>
            <c:idx val="6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C62-4C68-B64A-72884910FD1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Лист1!$B$9:$C$15</c:f>
              <c:strCache>
                <c:ptCount val="7"/>
                <c:pt idx="0">
                  <c:v>08.00.00 Техника и технологии строительства</c:v>
                </c:pt>
                <c:pt idx="1">
                  <c:v>18.00.00 Химические технологии</c:v>
                </c:pt>
                <c:pt idx="2">
                  <c:v>11.00.00 Электроника, радиотехника и системы связи</c:v>
                </c:pt>
                <c:pt idx="3">
                  <c:v>10.00.00 Информационная безопасность</c:v>
                </c:pt>
                <c:pt idx="4">
                  <c:v>13.00.00 Электро- и теплоэнергетика</c:v>
                </c:pt>
                <c:pt idx="5">
                  <c:v>09.00.00 Информатика и вычислительная техника</c:v>
                </c:pt>
                <c:pt idx="6">
                  <c:v>15.00.00 Машиностроение</c:v>
                </c:pt>
              </c:strCache>
              <c:extLst/>
            </c:strRef>
          </c:cat>
          <c:val>
            <c:numRef>
              <c:f>Лист1!$G$9:$G$15</c:f>
              <c:numCache>
                <c:formatCode>General</c:formatCode>
                <c:ptCount val="7"/>
                <c:pt idx="0">
                  <c:v>44</c:v>
                </c:pt>
                <c:pt idx="1">
                  <c:v>55</c:v>
                </c:pt>
                <c:pt idx="2">
                  <c:v>80</c:v>
                </c:pt>
                <c:pt idx="3">
                  <c:v>84</c:v>
                </c:pt>
                <c:pt idx="4">
                  <c:v>86</c:v>
                </c:pt>
                <c:pt idx="5">
                  <c:v>106</c:v>
                </c:pt>
                <c:pt idx="6">
                  <c:v>199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62-4C68-B64A-72884910FD1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5"/>
        <c:axId val="172479679"/>
        <c:axId val="549347583"/>
      </c:barChart>
      <c:catAx>
        <c:axId val="17247967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549347583"/>
        <c:crosses val="autoZero"/>
        <c:auto val="1"/>
        <c:lblAlgn val="ctr"/>
        <c:lblOffset val="100"/>
        <c:noMultiLvlLbl val="0"/>
      </c:catAx>
      <c:valAx>
        <c:axId val="54934758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2479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4"/>
          <c:order val="4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784E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3BD-401D-97D2-149E13336941}"/>
              </c:ext>
            </c:extLst>
          </c:dPt>
          <c:dPt>
            <c:idx val="1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F3BD-401D-97D2-149E13336941}"/>
              </c:ext>
            </c:extLst>
          </c:dPt>
          <c:dPt>
            <c:idx val="2"/>
            <c:invertIfNegative val="0"/>
            <c:bubble3D val="0"/>
            <c:spPr>
              <a:solidFill>
                <a:srgbClr val="0784E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3BD-401D-97D2-149E13336941}"/>
              </c:ext>
            </c:extLst>
          </c:dPt>
          <c:dPt>
            <c:idx val="3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F3BD-401D-97D2-149E13336941}"/>
              </c:ext>
            </c:extLst>
          </c:dPt>
          <c:dPt>
            <c:idx val="4"/>
            <c:invertIfNegative val="0"/>
            <c:bubble3D val="0"/>
            <c:spPr>
              <a:solidFill>
                <a:srgbClr val="0784E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3BD-401D-97D2-149E13336941}"/>
              </c:ext>
            </c:extLst>
          </c:dPt>
          <c:dPt>
            <c:idx val="5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F3BD-401D-97D2-149E13336941}"/>
              </c:ext>
            </c:extLst>
          </c:dPt>
          <c:dPt>
            <c:idx val="6"/>
            <c:invertIfNegative val="0"/>
            <c:bubble3D val="0"/>
            <c:spPr>
              <a:solidFill>
                <a:srgbClr val="0784E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3BD-401D-97D2-149E1333694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Лист1!$B$19:$B$25</c:f>
              <c:strCache>
                <c:ptCount val="7"/>
                <c:pt idx="0">
                  <c:v>11.00.00 Электроника, радиотехника и системы связи</c:v>
                </c:pt>
                <c:pt idx="1">
                  <c:v>18.00.00 Химические технологии</c:v>
                </c:pt>
                <c:pt idx="2">
                  <c:v>22.00.00 Технологии материалов</c:v>
                </c:pt>
                <c:pt idx="3">
                  <c:v>08.00.00 Техника и технологии строительства</c:v>
                </c:pt>
                <c:pt idx="4">
                  <c:v>13.00.00 Электро- и теплоэнергетика</c:v>
                </c:pt>
                <c:pt idx="5">
                  <c:v>15.00.00 Машиностроение</c:v>
                </c:pt>
                <c:pt idx="6">
                  <c:v>09.00.00 Информатика и вычислительная техника</c:v>
                </c:pt>
              </c:strCache>
            </c:strRef>
          </c:cat>
          <c:val>
            <c:numRef>
              <c:f>Лист1!$G$19:$G$25</c:f>
              <c:numCache>
                <c:formatCode>General</c:formatCode>
                <c:ptCount val="7"/>
                <c:pt idx="0">
                  <c:v>10</c:v>
                </c:pt>
                <c:pt idx="1">
                  <c:v>11</c:v>
                </c:pt>
                <c:pt idx="2">
                  <c:v>11</c:v>
                </c:pt>
                <c:pt idx="3">
                  <c:v>13</c:v>
                </c:pt>
                <c:pt idx="4">
                  <c:v>21</c:v>
                </c:pt>
                <c:pt idx="5">
                  <c:v>22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BD-401D-97D2-149E1333694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5"/>
        <c:axId val="329926767"/>
        <c:axId val="549356319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Лист1!$B$19:$B$25</c15:sqref>
                        </c15:formulaRef>
                      </c:ext>
                    </c:extLst>
                    <c:strCache>
                      <c:ptCount val="7"/>
                      <c:pt idx="0">
                        <c:v>11.00.00 Электроника, радиотехника и системы связи</c:v>
                      </c:pt>
                      <c:pt idx="1">
                        <c:v>18.00.00 Химические технологии</c:v>
                      </c:pt>
                      <c:pt idx="2">
                        <c:v>22.00.00 Технологии материалов</c:v>
                      </c:pt>
                      <c:pt idx="3">
                        <c:v>08.00.00 Техника и технологии строительства</c:v>
                      </c:pt>
                      <c:pt idx="4">
                        <c:v>13.00.00 Электро- и теплоэнергетика</c:v>
                      </c:pt>
                      <c:pt idx="5">
                        <c:v>15.00.00 Машиностроение</c:v>
                      </c:pt>
                      <c:pt idx="6">
                        <c:v>09.00.00 Информатика и вычислительная техника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Лист1!$C$19:$C$25</c15:sqref>
                        </c15:formulaRef>
                      </c:ext>
                    </c:extLst>
                    <c:numCache>
                      <c:formatCode>General</c:formatCode>
                      <c:ptCount val="7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F3BD-401D-97D2-149E13336941}"/>
                  </c:ext>
                </c:extLst>
              </c15:ser>
            </c15:filteredBarSeries>
            <c15:filteredBarSeries>
              <c15:ser>
                <c:idx val="1"/>
                <c:order val="1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Лист1!$B$19:$B$25</c15:sqref>
                        </c15:formulaRef>
                      </c:ext>
                    </c:extLst>
                    <c:strCache>
                      <c:ptCount val="7"/>
                      <c:pt idx="0">
                        <c:v>11.00.00 Электроника, радиотехника и системы связи</c:v>
                      </c:pt>
                      <c:pt idx="1">
                        <c:v>18.00.00 Химические технологии</c:v>
                      </c:pt>
                      <c:pt idx="2">
                        <c:v>22.00.00 Технологии материалов</c:v>
                      </c:pt>
                      <c:pt idx="3">
                        <c:v>08.00.00 Техника и технологии строительства</c:v>
                      </c:pt>
                      <c:pt idx="4">
                        <c:v>13.00.00 Электро- и теплоэнергетика</c:v>
                      </c:pt>
                      <c:pt idx="5">
                        <c:v>15.00.00 Машиностроение</c:v>
                      </c:pt>
                      <c:pt idx="6">
                        <c:v>09.00.00 Информатика и вычислительная техника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Лист1!$D$19:$D$25</c15:sqref>
                        </c15:formulaRef>
                      </c:ext>
                    </c:extLst>
                    <c:numCache>
                      <c:formatCode>General</c:formatCode>
                      <c:ptCount val="7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F3BD-401D-97D2-149E13336941}"/>
                  </c:ext>
                </c:extLst>
              </c15:ser>
            </c15:filteredBarSeries>
            <c15:filteredBarSeries>
              <c15:ser>
                <c:idx val="2"/>
                <c:order val="2"/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Лист1!$B$19:$B$25</c15:sqref>
                        </c15:formulaRef>
                      </c:ext>
                    </c:extLst>
                    <c:strCache>
                      <c:ptCount val="7"/>
                      <c:pt idx="0">
                        <c:v>11.00.00 Электроника, радиотехника и системы связи</c:v>
                      </c:pt>
                      <c:pt idx="1">
                        <c:v>18.00.00 Химические технологии</c:v>
                      </c:pt>
                      <c:pt idx="2">
                        <c:v>22.00.00 Технологии материалов</c:v>
                      </c:pt>
                      <c:pt idx="3">
                        <c:v>08.00.00 Техника и технологии строительства</c:v>
                      </c:pt>
                      <c:pt idx="4">
                        <c:v>13.00.00 Электро- и теплоэнергетика</c:v>
                      </c:pt>
                      <c:pt idx="5">
                        <c:v>15.00.00 Машиностроение</c:v>
                      </c:pt>
                      <c:pt idx="6">
                        <c:v>09.00.00 Информатика и вычислительная техника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Лист1!$E$19:$E$25</c15:sqref>
                        </c15:formulaRef>
                      </c:ext>
                    </c:extLst>
                    <c:numCache>
                      <c:formatCode>General</c:formatCode>
                      <c:ptCount val="7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F3BD-401D-97D2-149E13336941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Лист1!$B$19:$B$25</c15:sqref>
                        </c15:formulaRef>
                      </c:ext>
                    </c:extLst>
                    <c:strCache>
                      <c:ptCount val="7"/>
                      <c:pt idx="0">
                        <c:v>11.00.00 Электроника, радиотехника и системы связи</c:v>
                      </c:pt>
                      <c:pt idx="1">
                        <c:v>18.00.00 Химические технологии</c:v>
                      </c:pt>
                      <c:pt idx="2">
                        <c:v>22.00.00 Технологии материалов</c:v>
                      </c:pt>
                      <c:pt idx="3">
                        <c:v>08.00.00 Техника и технологии строительства</c:v>
                      </c:pt>
                      <c:pt idx="4">
                        <c:v>13.00.00 Электро- и теплоэнергетика</c:v>
                      </c:pt>
                      <c:pt idx="5">
                        <c:v>15.00.00 Машиностроение</c:v>
                      </c:pt>
                      <c:pt idx="6">
                        <c:v>09.00.00 Информатика и вычислительная техника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Лист1!$F$19:$F$25</c15:sqref>
                        </c15:formulaRef>
                      </c:ext>
                    </c:extLst>
                    <c:numCache>
                      <c:formatCode>General</c:formatCode>
                      <c:ptCount val="7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F3BD-401D-97D2-149E13336941}"/>
                  </c:ext>
                </c:extLst>
              </c15:ser>
            </c15:filteredBarSeries>
          </c:ext>
        </c:extLst>
      </c:barChart>
      <c:catAx>
        <c:axId val="3299267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549356319"/>
        <c:crosses val="autoZero"/>
        <c:auto val="1"/>
        <c:lblAlgn val="ctr"/>
        <c:lblOffset val="100"/>
        <c:noMultiLvlLbl val="0"/>
      </c:catAx>
      <c:valAx>
        <c:axId val="54935631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299267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0903" cy="3448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75500" y="0"/>
            <a:ext cx="4340903" cy="3448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36535-DCAA-4738-97B0-BF32E4BD2A00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42172"/>
            <a:ext cx="4340903" cy="3448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75500" y="6542172"/>
            <a:ext cx="4340903" cy="3448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767401-09D0-4E15-BFDC-B69A250514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028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AE59F167-BB46-4120-82BF-B19A21222D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0903" cy="345991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A3C1574-8814-4656-BFA9-89ECFADF36E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75500" y="0"/>
            <a:ext cx="4340903" cy="345991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4312A522-83BB-4E14-89AD-73C688C87488}" type="datetimeFigureOut">
              <a:rPr lang="ru-RU"/>
              <a:pPr>
                <a:defRPr/>
              </a:pPr>
              <a:t>11.04.2025</a:t>
            </a:fld>
            <a:endParaRPr lang="ru-RU" dirty="0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9E4ED51E-DEB8-4849-B1D7-01106CE640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0425"/>
            <a:ext cx="4132263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15F2BECD-A09F-4B74-9741-23F7EDDC44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02103" y="3314745"/>
            <a:ext cx="8014509" cy="2712261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407A6C-1C50-45F6-9CDD-7FC3AF1C4E3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42172"/>
            <a:ext cx="4340903" cy="345991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AF80472-E33A-44D0-8F03-CF901CEE9D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75500" y="6542172"/>
            <a:ext cx="4340903" cy="345991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754997EB-421C-4896-994A-C84DEA9AC42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6676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4997EB-421C-4896-994A-C84DEA9AC428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66825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997EB-421C-4896-994A-C84DEA9AC428}" type="slidenum">
              <a:rPr kumimoji="0" lang="ru-RU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05189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997EB-421C-4896-994A-C84DEA9AC428}" type="slidenum">
              <a:rPr kumimoji="0" lang="ru-RU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02563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997EB-421C-4896-994A-C84DEA9AC428}" type="slidenum">
              <a:rPr kumimoji="0" lang="ru-RU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37681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997EB-421C-4896-994A-C84DEA9AC428}" type="slidenum">
              <a:rPr kumimoji="0" lang="ru-RU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4731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4997EB-421C-4896-994A-C84DEA9AC428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8202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43225" y="860425"/>
            <a:ext cx="4132263" cy="23256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4997EB-421C-4896-994A-C84DEA9AC428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790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997EB-421C-4896-994A-C84DEA9AC428}" type="slidenum">
              <a:rPr kumimoji="0" lang="ru-RU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3956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997EB-421C-4896-994A-C84DEA9AC428}" type="slidenum">
              <a:rPr kumimoji="0" lang="ru-RU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1746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997EB-421C-4896-994A-C84DEA9AC428}" type="slidenum">
              <a:rPr kumimoji="0" lang="ru-RU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72884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4997EB-421C-4896-994A-C84DEA9AC428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96377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4997EB-421C-4896-994A-C84DEA9AC428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62776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997EB-421C-4896-994A-C84DEA9AC428}" type="slidenum">
              <a:rPr kumimoji="0" lang="ru-RU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5956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Титульный слайд">
    <p:bg>
      <p:bgPr>
        <a:solidFill>
          <a:srgbClr val="1D34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42168E75-EF37-468D-A6EC-4772662A6B89}"/>
              </a:ext>
            </a:extLst>
          </p:cNvPr>
          <p:cNvCxnSpPr>
            <a:cxnSpLocks/>
          </p:cNvCxnSpPr>
          <p:nvPr userDrawn="1"/>
        </p:nvCxnSpPr>
        <p:spPr>
          <a:xfrm>
            <a:off x="334964" y="3478213"/>
            <a:ext cx="115220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8">
            <a:extLst>
              <a:ext uri="{FF2B5EF4-FFF2-40B4-BE49-F238E27FC236}">
                <a16:creationId xmlns:a16="http://schemas.microsoft.com/office/drawing/2014/main" id="{6295037B-610F-4843-946A-B43D6FD103A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9007476" y="106363"/>
            <a:ext cx="2971800" cy="996950"/>
            <a:chOff x="9006840" y="106681"/>
            <a:chExt cx="2971799" cy="996314"/>
          </a:xfrm>
        </p:grpSpPr>
        <p:pic>
          <p:nvPicPr>
            <p:cNvPr id="11" name="Рисунок 9">
              <a:extLst>
                <a:ext uri="{FF2B5EF4-FFF2-40B4-BE49-F238E27FC236}">
                  <a16:creationId xmlns:a16="http://schemas.microsoft.com/office/drawing/2014/main" id="{EA553350-E61C-431A-86F3-FEC44211774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933" t="18134" r="2547" b="17635"/>
            <a:stretch>
              <a:fillRect/>
            </a:stretch>
          </p:blipFill>
          <p:spPr bwMode="auto">
            <a:xfrm>
              <a:off x="9006840" y="106681"/>
              <a:ext cx="1939290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Рисунок 10">
              <a:extLst>
                <a:ext uri="{FF2B5EF4-FFF2-40B4-BE49-F238E27FC236}">
                  <a16:creationId xmlns:a16="http://schemas.microsoft.com/office/drawing/2014/main" id="{8633B6B8-6D69-48F7-B35C-9DA8D7999A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35" t="18134" r="59610" b="17635"/>
            <a:stretch>
              <a:fillRect/>
            </a:stretch>
          </p:blipFill>
          <p:spPr bwMode="auto">
            <a:xfrm>
              <a:off x="10946130" y="106681"/>
              <a:ext cx="1032509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07BAD287-1F46-46F8-BCCE-7EBF342DC7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4" y="1268414"/>
            <a:ext cx="11522075" cy="217646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399" b="1" spc="-133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8F230A-27A7-4976-8BFD-EE3BD5BCB1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63" y="5045530"/>
            <a:ext cx="5516562" cy="79647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id="{DD00367B-575F-4163-B3A6-6D320E002A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4963" y="3510189"/>
            <a:ext cx="11522074" cy="1155245"/>
          </a:xfrm>
        </p:spPr>
        <p:txBody>
          <a:bodyPr>
            <a:normAutofit/>
          </a:bodyPr>
          <a:lstStyle>
            <a:lvl1pPr marL="0" indent="0">
              <a:buNone/>
              <a:defRPr sz="3199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id="{02FAC9B7-D54D-4CFF-908F-B98B1333F0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4963" y="5872620"/>
            <a:ext cx="5516562" cy="328157"/>
          </a:xfrm>
        </p:spPr>
        <p:txBody>
          <a:bodyPr>
            <a:normAutofit/>
          </a:bodyPr>
          <a:lstStyle>
            <a:lvl1pPr marL="0" indent="0">
              <a:buNone/>
              <a:defRPr sz="1866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177119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AD60BA48-FDAE-4A9B-9A32-6F4D462CB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Нижний колонтитул 3">
            <a:extLst>
              <a:ext uri="{FF2B5EF4-FFF2-40B4-BE49-F238E27FC236}">
                <a16:creationId xmlns:a16="http://schemas.microsoft.com/office/drawing/2014/main" id="{B94D8F64-2DB1-42EA-9C93-0F8D5DD589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692901" y="6356350"/>
            <a:ext cx="4743450" cy="312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7F9223E4-3D2D-4C89-9531-A4C49529D1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4D192-987C-4F06-BA91-2387C71CF37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569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>
            <a:extLst>
              <a:ext uri="{FF2B5EF4-FFF2-40B4-BE49-F238E27FC236}">
                <a16:creationId xmlns:a16="http://schemas.microsoft.com/office/drawing/2014/main" id="{7157610B-8F18-487A-8482-B06E2A16AF7D}"/>
              </a:ext>
            </a:extLst>
          </p:cNvPr>
          <p:cNvSpPr/>
          <p:nvPr userDrawn="1"/>
        </p:nvSpPr>
        <p:spPr>
          <a:xfrm>
            <a:off x="1682751" y="2286000"/>
            <a:ext cx="914400" cy="9144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1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96228E82-CCE3-4163-ACA2-0FB32BA72B53}"/>
              </a:ext>
            </a:extLst>
          </p:cNvPr>
          <p:cNvSpPr/>
          <p:nvPr userDrawn="1"/>
        </p:nvSpPr>
        <p:spPr>
          <a:xfrm>
            <a:off x="5649914" y="2286000"/>
            <a:ext cx="912812" cy="9144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2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47F062DC-1D71-4D85-B100-BCACA1A961D5}"/>
              </a:ext>
            </a:extLst>
          </p:cNvPr>
          <p:cNvSpPr/>
          <p:nvPr userDrawn="1"/>
        </p:nvSpPr>
        <p:spPr>
          <a:xfrm>
            <a:off x="9599613" y="2286000"/>
            <a:ext cx="914400" cy="9144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3</a:t>
            </a: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AD60BA48-FDAE-4A9B-9A32-6F4D462CB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95A05C-7E1F-4C9F-9FA9-B671B52EB3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3568823"/>
            <a:ext cx="3600449" cy="2631952"/>
          </a:xfrm>
          <a:noFill/>
          <a:ln>
            <a:noFill/>
          </a:ln>
        </p:spPr>
        <p:style>
          <a:lnRef idx="1">
            <a:schemeClr val="accent3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accent3">
              <a:alpha val="90000"/>
              <a:hueOff val="0"/>
              <a:satOff val="0"/>
              <a:lumOff val="0"/>
              <a:alphaOff val="0"/>
            </a:schemeClr>
          </a:fillRef>
          <a:effectRef idx="1">
            <a:schemeClr val="accent3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lIns="72000" tIns="65024" rIns="72000" bIns="65024" spcCol="1270">
            <a:noAutofit/>
          </a:bodyPr>
          <a:lstStyle>
            <a:lvl1pPr marL="0" indent="0" algn="ctr">
              <a:buNone/>
              <a:defRPr lang="ru-RU" sz="2666" dirty="0">
                <a:ea typeface="+mn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id="{174AD442-3686-4D4D-8F12-9751E195F2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1898" y="3568823"/>
            <a:ext cx="3600449" cy="2631952"/>
          </a:xfrm>
          <a:noFill/>
          <a:ln>
            <a:noFill/>
          </a:ln>
        </p:spPr>
        <p:style>
          <a:lnRef idx="1">
            <a:schemeClr val="accent3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accent3">
              <a:alpha val="90000"/>
              <a:hueOff val="0"/>
              <a:satOff val="0"/>
              <a:lumOff val="0"/>
              <a:alphaOff val="0"/>
            </a:schemeClr>
          </a:fillRef>
          <a:effectRef idx="1">
            <a:schemeClr val="accent3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lIns="72000" tIns="65024" rIns="72000" bIns="65024" spcCol="1270">
            <a:noAutofit/>
          </a:bodyPr>
          <a:lstStyle>
            <a:lvl1pPr marL="0" indent="0" algn="ctr">
              <a:buNone/>
              <a:defRPr lang="ru-RU" sz="2666" dirty="0">
                <a:ea typeface="+mn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4" name="Текст 2">
            <a:extLst>
              <a:ext uri="{FF2B5EF4-FFF2-40B4-BE49-F238E27FC236}">
                <a16:creationId xmlns:a16="http://schemas.microsoft.com/office/drawing/2014/main" id="{DCE5248F-4B40-47A3-92AD-A5D482519B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56589" y="3568823"/>
            <a:ext cx="3600449" cy="2631952"/>
          </a:xfrm>
          <a:noFill/>
          <a:ln>
            <a:noFill/>
          </a:ln>
        </p:spPr>
        <p:style>
          <a:lnRef idx="1">
            <a:schemeClr val="accent3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accent3">
              <a:alpha val="90000"/>
              <a:hueOff val="0"/>
              <a:satOff val="0"/>
              <a:lumOff val="0"/>
              <a:alphaOff val="0"/>
            </a:schemeClr>
          </a:fillRef>
          <a:effectRef idx="1">
            <a:schemeClr val="accent3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lIns="72000" tIns="65024" rIns="72000" bIns="65024" spcCol="1270">
            <a:noAutofit/>
          </a:bodyPr>
          <a:lstStyle>
            <a:lvl1pPr marL="0" indent="0" algn="ctr">
              <a:buNone/>
              <a:defRPr lang="ru-RU" sz="2666" dirty="0">
                <a:ea typeface="+mn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0" name="Нижний колонтитул 3">
            <a:extLst>
              <a:ext uri="{FF2B5EF4-FFF2-40B4-BE49-F238E27FC236}">
                <a16:creationId xmlns:a16="http://schemas.microsoft.com/office/drawing/2014/main" id="{2E8321EC-053A-4293-9D67-55FCF7C48EE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692901" y="6356350"/>
            <a:ext cx="4743450" cy="312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1" name="Номер слайда 4">
            <a:extLst>
              <a:ext uri="{FF2B5EF4-FFF2-40B4-BE49-F238E27FC236}">
                <a16:creationId xmlns:a16="http://schemas.microsoft.com/office/drawing/2014/main" id="{61BDB90A-3A38-4A47-880E-E90EA7CA3E0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0252E-570A-4FF5-8C00-CD8C1F09162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4742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3" y="1268413"/>
            <a:ext cx="11519999" cy="493236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23CA1D5B-D3FC-4C39-9923-D06BF752C4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4" y="6356353"/>
            <a:ext cx="6239456" cy="312737"/>
          </a:xfrm>
        </p:spPr>
        <p:txBody>
          <a:bodyPr anchor="ctr">
            <a:noAutofit/>
          </a:bodyPr>
          <a:lstStyle>
            <a:lvl1pPr marL="0" indent="0">
              <a:buNone/>
              <a:defRPr sz="1333">
                <a:solidFill>
                  <a:schemeClr val="accent4"/>
                </a:solidFill>
              </a:defRPr>
            </a:lvl1pPr>
            <a:lvl2pPr marL="609493" indent="0">
              <a:buNone/>
              <a:defRPr sz="1333"/>
            </a:lvl2pPr>
            <a:lvl3pPr marL="1218987" indent="0">
              <a:buNone/>
              <a:defRPr sz="1333"/>
            </a:lvl3pPr>
            <a:lvl4pPr marL="1828480" indent="0">
              <a:buNone/>
              <a:defRPr sz="1333"/>
            </a:lvl4pPr>
            <a:lvl5pPr marL="2437973" indent="0">
              <a:buNone/>
              <a:defRPr sz="1333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BA90A3-7C6B-4B50-8FDE-A6F4673D9CA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1A7C75-0126-44F0-A92F-55776B6824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86E55-D9EE-44E7-A1F0-83A51FC3FC9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9355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1268413"/>
            <a:ext cx="5694362" cy="493236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F0F83F95-0F59-4A48-9A93-B0D5E969E00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62677" y="1268413"/>
            <a:ext cx="5694362" cy="493236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5D2C1-8768-42A0-ABE6-44B0089A932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98756C-E1FD-48E9-9567-AABD97FC5E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17951-6D4D-43C8-9ADA-667CC4299A4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908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1268413"/>
            <a:ext cx="5694362" cy="49323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1333"/>
              </a:spcBef>
              <a:spcAft>
                <a:spcPts val="800"/>
              </a:spcAft>
              <a:buNone/>
              <a:defRPr sz="2400" b="1"/>
            </a:lvl1pPr>
            <a:lvl2pPr marL="0" indent="0">
              <a:spcBef>
                <a:spcPts val="1333"/>
              </a:spcBef>
              <a:spcAft>
                <a:spcPts val="400"/>
              </a:spcAft>
              <a:buNone/>
              <a:defRPr sz="1866">
                <a:solidFill>
                  <a:schemeClr val="accent4"/>
                </a:solidFill>
              </a:defRPr>
            </a:lvl2pPr>
            <a:lvl3pPr marL="0" indent="0">
              <a:spcBef>
                <a:spcPts val="1333"/>
              </a:spcBef>
              <a:spcAft>
                <a:spcPts val="400"/>
              </a:spcAft>
              <a:buNone/>
              <a:defRPr sz="1866">
                <a:solidFill>
                  <a:schemeClr val="accent4"/>
                </a:solidFill>
              </a:defRPr>
            </a:lvl3pPr>
            <a:lvl4pPr marL="0" indent="0">
              <a:spcBef>
                <a:spcPts val="1333"/>
              </a:spcBef>
              <a:spcAft>
                <a:spcPts val="400"/>
              </a:spcAft>
              <a:buNone/>
              <a:defRPr sz="1866">
                <a:solidFill>
                  <a:schemeClr val="accent4"/>
                </a:solidFill>
              </a:defRPr>
            </a:lvl4pPr>
            <a:lvl5pPr marL="0" indent="0">
              <a:spcBef>
                <a:spcPts val="1333"/>
              </a:spcBef>
              <a:spcAft>
                <a:spcPts val="400"/>
              </a:spcAft>
              <a:buNone/>
              <a:defRPr sz="1866">
                <a:solidFill>
                  <a:schemeClr val="accent4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F0F83F95-0F59-4A48-9A93-B0D5E969E00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62677" y="1268413"/>
            <a:ext cx="5694362" cy="49323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1333"/>
              </a:spcBef>
              <a:spcAft>
                <a:spcPts val="800"/>
              </a:spcAft>
              <a:buNone/>
              <a:defRPr sz="2400" b="1"/>
            </a:lvl1pPr>
            <a:lvl2pPr marL="0" indent="0">
              <a:spcBef>
                <a:spcPts val="1333"/>
              </a:spcBef>
              <a:spcAft>
                <a:spcPts val="400"/>
              </a:spcAft>
              <a:buNone/>
              <a:defRPr sz="1866">
                <a:solidFill>
                  <a:schemeClr val="accent4"/>
                </a:solidFill>
              </a:defRPr>
            </a:lvl2pPr>
            <a:lvl3pPr marL="0" indent="0">
              <a:spcBef>
                <a:spcPts val="1333"/>
              </a:spcBef>
              <a:spcAft>
                <a:spcPts val="400"/>
              </a:spcAft>
              <a:buNone/>
              <a:defRPr sz="1866">
                <a:solidFill>
                  <a:schemeClr val="accent4"/>
                </a:solidFill>
              </a:defRPr>
            </a:lvl3pPr>
            <a:lvl4pPr marL="0" indent="0">
              <a:spcBef>
                <a:spcPts val="1333"/>
              </a:spcBef>
              <a:spcAft>
                <a:spcPts val="400"/>
              </a:spcAft>
              <a:buNone/>
              <a:defRPr sz="1866">
                <a:solidFill>
                  <a:schemeClr val="accent4"/>
                </a:solidFill>
              </a:defRPr>
            </a:lvl4pPr>
            <a:lvl5pPr marL="0" indent="0">
              <a:spcBef>
                <a:spcPts val="1333"/>
              </a:spcBef>
              <a:spcAft>
                <a:spcPts val="400"/>
              </a:spcAft>
              <a:buNone/>
              <a:defRPr sz="1866">
                <a:solidFill>
                  <a:schemeClr val="accent4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021784-800E-40E4-BB68-C533D5DD4FE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9F34FF-3500-4ACF-896A-24D3B134998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3E705-D14A-4531-BD30-DDEEBF104F4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2951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4" y="1268413"/>
            <a:ext cx="3725308" cy="493236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ECB9025B-0DB1-49C8-B8E6-ED36B211A0E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233346" y="1268413"/>
            <a:ext cx="3725308" cy="493236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5B05EBED-17EA-4186-8019-C5346E6FE08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31728" y="1268413"/>
            <a:ext cx="3725308" cy="493236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75EC53C9-EAF4-4E71-B402-E3702BA45C3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01E0D03A-1480-4083-B858-97288CA8BD4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F904F-FEA4-4B53-8524-2A0F71D8A6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4856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1268413"/>
            <a:ext cx="2772000" cy="4932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3199"/>
            </a:lvl1pPr>
            <a:lvl2pPr marL="609493" indent="0">
              <a:buFontTx/>
              <a:buNone/>
              <a:defRPr sz="2666"/>
            </a:lvl2pPr>
            <a:lvl3pPr marL="1218987" indent="0">
              <a:buFontTx/>
              <a:buNone/>
              <a:defRPr sz="2400"/>
            </a:lvl3pPr>
            <a:lvl4pPr marL="1828480" indent="0">
              <a:buFontTx/>
              <a:buNone/>
              <a:defRPr sz="2133"/>
            </a:lvl4pPr>
            <a:lvl5pPr marL="2437973" indent="0">
              <a:buFontTx/>
              <a:buNone/>
              <a:defRPr sz="2133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51656" y="1268413"/>
            <a:ext cx="2772000" cy="4932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3199"/>
            </a:lvl1pPr>
            <a:lvl2pPr marL="609493" indent="0">
              <a:buFontTx/>
              <a:buNone/>
              <a:defRPr sz="2666"/>
            </a:lvl2pPr>
            <a:lvl3pPr marL="1218987" indent="0">
              <a:buFontTx/>
              <a:buNone/>
              <a:defRPr sz="2400"/>
            </a:lvl3pPr>
            <a:lvl4pPr marL="1828480" indent="0">
              <a:buFontTx/>
              <a:buNone/>
              <a:defRPr sz="2133"/>
            </a:lvl4pPr>
            <a:lvl5pPr marL="2437973" indent="0">
              <a:buFontTx/>
              <a:buNone/>
              <a:defRPr sz="2133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68345" y="1268413"/>
            <a:ext cx="2772000" cy="4932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3199"/>
            </a:lvl1pPr>
            <a:lvl2pPr marL="609493" indent="0">
              <a:buFontTx/>
              <a:buNone/>
              <a:defRPr sz="2666"/>
            </a:lvl2pPr>
            <a:lvl3pPr marL="1218987" indent="0">
              <a:buFontTx/>
              <a:buNone/>
              <a:defRPr sz="2400"/>
            </a:lvl3pPr>
            <a:lvl4pPr marL="1828480" indent="0">
              <a:buFontTx/>
              <a:buNone/>
              <a:defRPr sz="2133"/>
            </a:lvl4pPr>
            <a:lvl5pPr marL="2437973" indent="0">
              <a:buFontTx/>
              <a:buNone/>
              <a:defRPr sz="2133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085036" y="1268413"/>
            <a:ext cx="2772000" cy="4932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3199"/>
            </a:lvl1pPr>
            <a:lvl2pPr marL="609493" indent="0">
              <a:buFontTx/>
              <a:buNone/>
              <a:defRPr sz="2666"/>
            </a:lvl2pPr>
            <a:lvl3pPr marL="1218987" indent="0">
              <a:buFontTx/>
              <a:buNone/>
              <a:defRPr sz="2400"/>
            </a:lvl3pPr>
            <a:lvl4pPr marL="1828480" indent="0">
              <a:buFontTx/>
              <a:buNone/>
              <a:defRPr sz="2133"/>
            </a:lvl4pPr>
            <a:lvl5pPr marL="2437973" indent="0">
              <a:buFontTx/>
              <a:buNone/>
              <a:defRPr sz="2133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6BB169EB-972B-45F1-A2A9-8DC91A478F1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F34CC25F-8245-4CF5-9F81-2338E0914FD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5497F-2FE1-4AB8-A736-80C1EB61071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6867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1268413"/>
            <a:ext cx="2772000" cy="4932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3199"/>
            </a:lvl1pPr>
            <a:lvl2pPr marL="609493" indent="0">
              <a:buFontTx/>
              <a:buNone/>
              <a:defRPr sz="2666"/>
            </a:lvl2pPr>
            <a:lvl3pPr marL="1218987" indent="0">
              <a:buFontTx/>
              <a:buNone/>
              <a:defRPr sz="2400"/>
            </a:lvl3pPr>
            <a:lvl4pPr marL="1828480" indent="0">
              <a:buFontTx/>
              <a:buNone/>
              <a:defRPr sz="2133"/>
            </a:lvl4pPr>
            <a:lvl5pPr marL="2437973" indent="0">
              <a:buFontTx/>
              <a:buNone/>
              <a:defRPr sz="2133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51656" y="1268413"/>
            <a:ext cx="2772000" cy="4932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3199"/>
            </a:lvl1pPr>
            <a:lvl2pPr marL="609493" indent="0">
              <a:buFontTx/>
              <a:buNone/>
              <a:defRPr sz="2666"/>
            </a:lvl2pPr>
            <a:lvl3pPr marL="1218987" indent="0">
              <a:buFontTx/>
              <a:buNone/>
              <a:defRPr sz="2400"/>
            </a:lvl3pPr>
            <a:lvl4pPr marL="1828480" indent="0">
              <a:buFontTx/>
              <a:buNone/>
              <a:defRPr sz="2133"/>
            </a:lvl4pPr>
            <a:lvl5pPr marL="2437973" indent="0">
              <a:buFontTx/>
              <a:buNone/>
              <a:defRPr sz="2133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68345" y="1268413"/>
            <a:ext cx="2772000" cy="4932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3199"/>
            </a:lvl1pPr>
            <a:lvl2pPr marL="609493" indent="0">
              <a:buFontTx/>
              <a:buNone/>
              <a:defRPr sz="2666"/>
            </a:lvl2pPr>
            <a:lvl3pPr marL="1218987" indent="0">
              <a:buFontTx/>
              <a:buNone/>
              <a:defRPr sz="2400"/>
            </a:lvl3pPr>
            <a:lvl4pPr marL="1828480" indent="0">
              <a:buFontTx/>
              <a:buNone/>
              <a:defRPr sz="2133"/>
            </a:lvl4pPr>
            <a:lvl5pPr marL="2437973" indent="0">
              <a:buFontTx/>
              <a:buNone/>
              <a:defRPr sz="2133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085036" y="1268413"/>
            <a:ext cx="2772000" cy="4932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3199"/>
            </a:lvl1pPr>
            <a:lvl2pPr marL="609493" indent="0">
              <a:buFontTx/>
              <a:buNone/>
              <a:defRPr sz="2666"/>
            </a:lvl2pPr>
            <a:lvl3pPr marL="1218987" indent="0">
              <a:buFontTx/>
              <a:buNone/>
              <a:defRPr sz="2400"/>
            </a:lvl3pPr>
            <a:lvl4pPr marL="1828480" indent="0">
              <a:buFontTx/>
              <a:buNone/>
              <a:defRPr sz="2133"/>
            </a:lvl4pPr>
            <a:lvl5pPr marL="2437973" indent="0">
              <a:buFontTx/>
              <a:buNone/>
              <a:defRPr sz="2133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D93B8DC4-B892-4C86-B929-0D6ABF7EF76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22593FE7-EBCE-4E48-A580-5AB82CBD973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87D5F-BABA-447E-8D12-FD46E72695E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9814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4" y="1268415"/>
            <a:ext cx="2196000" cy="49323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666482" y="1268415"/>
            <a:ext cx="2196000" cy="49323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998000" y="1268415"/>
            <a:ext cx="2196000" cy="49323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329518" y="1268415"/>
            <a:ext cx="2196000" cy="49323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EA772927-8640-491E-8725-B767ECA24FEE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661036" y="1268415"/>
            <a:ext cx="2196000" cy="49323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id="{90E70577-F158-4503-967F-094B46DFA8A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8A898D6D-41A1-4AF8-AFE3-7D08003BE39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EFCF4-0535-47F8-BF6D-143D197FBCC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1147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4" y="1268413"/>
            <a:ext cx="2880676" cy="49323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F0F83F95-0F59-4A48-9A93-B0D5E969E00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322320" y="1268413"/>
            <a:ext cx="8534718" cy="49323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CCDA8F-25AA-4143-A19A-42C45AB9F73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982708-C581-4C27-B957-5EB3FDF77AE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4A188-8B4E-4D00-9A80-454A1155F77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5483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92CB788D-3243-42BC-95C8-84D18A6A2D9A}"/>
              </a:ext>
            </a:extLst>
          </p:cNvPr>
          <p:cNvCxnSpPr>
            <a:cxnSpLocks/>
          </p:cNvCxnSpPr>
          <p:nvPr userDrawn="1"/>
        </p:nvCxnSpPr>
        <p:spPr>
          <a:xfrm>
            <a:off x="334964" y="3478213"/>
            <a:ext cx="11522075" cy="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8">
            <a:extLst>
              <a:ext uri="{FF2B5EF4-FFF2-40B4-BE49-F238E27FC236}">
                <a16:creationId xmlns:a16="http://schemas.microsoft.com/office/drawing/2014/main" id="{5CC2F5A2-FB8B-4043-B3AA-0CB86CDAE9A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9007476" y="106363"/>
            <a:ext cx="2971800" cy="996950"/>
            <a:chOff x="9006840" y="106681"/>
            <a:chExt cx="2971799" cy="996314"/>
          </a:xfrm>
        </p:grpSpPr>
        <p:pic>
          <p:nvPicPr>
            <p:cNvPr id="11" name="Рисунок 9">
              <a:extLst>
                <a:ext uri="{FF2B5EF4-FFF2-40B4-BE49-F238E27FC236}">
                  <a16:creationId xmlns:a16="http://schemas.microsoft.com/office/drawing/2014/main" id="{D45A7208-0D6D-49F0-9961-F8F2E31D30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933" t="18134" r="2547" b="17635"/>
            <a:stretch>
              <a:fillRect/>
            </a:stretch>
          </p:blipFill>
          <p:spPr bwMode="auto">
            <a:xfrm>
              <a:off x="9006840" y="106681"/>
              <a:ext cx="1939290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Рисунок 10">
              <a:extLst>
                <a:ext uri="{FF2B5EF4-FFF2-40B4-BE49-F238E27FC236}">
                  <a16:creationId xmlns:a16="http://schemas.microsoft.com/office/drawing/2014/main" id="{990B5EAF-3368-4501-BC20-403137B803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35" t="18134" r="59610" b="17635"/>
            <a:stretch>
              <a:fillRect/>
            </a:stretch>
          </p:blipFill>
          <p:spPr bwMode="auto">
            <a:xfrm>
              <a:off x="10946130" y="106681"/>
              <a:ext cx="1032509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07BAD287-1F46-46F8-BCCE-7EBF342DC7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4" y="1268420"/>
            <a:ext cx="11522075" cy="2176456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6399" b="1" spc="-133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8F230A-27A7-4976-8BFD-EE3BD5BCB1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63" y="5045530"/>
            <a:ext cx="5516562" cy="79647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id="{DD00367B-575F-4163-B3A6-6D320E002A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4963" y="3510189"/>
            <a:ext cx="11522074" cy="115524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3199">
                <a:solidFill>
                  <a:schemeClr val="tx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id="{02FAC9B7-D54D-4CFF-908F-B98B1333F0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4963" y="5872620"/>
            <a:ext cx="5516562" cy="328157"/>
          </a:xfrm>
        </p:spPr>
        <p:txBody>
          <a:bodyPr>
            <a:normAutofit/>
          </a:bodyPr>
          <a:lstStyle>
            <a:lvl1pPr marL="0" indent="0">
              <a:buNone/>
              <a:defRPr sz="1866">
                <a:solidFill>
                  <a:schemeClr val="accent4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96008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76361" y="1268413"/>
            <a:ext cx="2880676" cy="49323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F0F83F95-0F59-4A48-9A93-B0D5E969E00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34963" y="1268413"/>
            <a:ext cx="8534718" cy="49323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B68964-B8BD-49AD-82FD-A4502494D3D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CC0F81-10B7-49A0-961C-C6CC8EB8D01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493A3-BDEB-4C3B-BC3F-335A28EA75A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45434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D38EB2B-B4B0-4B84-B0F7-FA5064BBE124}"/>
              </a:ext>
            </a:extLst>
          </p:cNvPr>
          <p:cNvSpPr/>
          <p:nvPr userDrawn="1"/>
        </p:nvSpPr>
        <p:spPr>
          <a:xfrm>
            <a:off x="0" y="2360615"/>
            <a:ext cx="12192000" cy="39957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3" y="2521527"/>
            <a:ext cx="11519999" cy="367924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23CA1D5B-D3FC-4C39-9923-D06BF752C4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4" y="6356353"/>
            <a:ext cx="6239456" cy="312737"/>
          </a:xfrm>
        </p:spPr>
        <p:txBody>
          <a:bodyPr anchor="ctr">
            <a:noAutofit/>
          </a:bodyPr>
          <a:lstStyle>
            <a:lvl1pPr marL="0" indent="0">
              <a:buNone/>
              <a:defRPr sz="1333">
                <a:solidFill>
                  <a:schemeClr val="accent4"/>
                </a:solidFill>
              </a:defRPr>
            </a:lvl1pPr>
            <a:lvl2pPr marL="609493" indent="0">
              <a:buNone/>
              <a:defRPr sz="1333"/>
            </a:lvl2pPr>
            <a:lvl3pPr marL="1218987" indent="0">
              <a:buNone/>
              <a:defRPr sz="1333"/>
            </a:lvl3pPr>
            <a:lvl4pPr marL="1828480" indent="0">
              <a:buNone/>
              <a:defRPr sz="1333"/>
            </a:lvl4pPr>
            <a:lvl5pPr marL="2437973" indent="0">
              <a:buNone/>
              <a:defRPr sz="1333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260B04A1-0754-4982-9D7B-44C55D76EB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964" y="1274472"/>
            <a:ext cx="11520489" cy="827087"/>
          </a:xfrm>
        </p:spPr>
        <p:txBody>
          <a:bodyPr>
            <a:normAutofit/>
          </a:bodyPr>
          <a:lstStyle>
            <a:lvl1pPr marL="0" indent="0">
              <a:buNone/>
              <a:defRPr sz="2666"/>
            </a:lvl1pPr>
            <a:lvl2pPr marL="609493" indent="0">
              <a:buNone/>
              <a:defRPr/>
            </a:lvl2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54FEFEF3-D2DE-41BD-8CDF-6AE160CCD8F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58782476-5616-4A98-A030-728D2BED482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674A4-75EF-4C19-8686-1CCB34A63DE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41501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CCDD89D-1CC0-4F3B-AFB8-8CC0081F5A0C}"/>
              </a:ext>
            </a:extLst>
          </p:cNvPr>
          <p:cNvSpPr/>
          <p:nvPr userDrawn="1"/>
        </p:nvSpPr>
        <p:spPr>
          <a:xfrm>
            <a:off x="0" y="1849438"/>
            <a:ext cx="12192000" cy="14144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020AEE38-C4D9-4C45-BD7C-5C3348A235C0}"/>
              </a:ext>
            </a:extLst>
          </p:cNvPr>
          <p:cNvSpPr/>
          <p:nvPr userDrawn="1"/>
        </p:nvSpPr>
        <p:spPr>
          <a:xfrm>
            <a:off x="447676" y="3967163"/>
            <a:ext cx="914400" cy="9144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1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E5A4C839-37A3-4022-8AF0-A8301F41E30A}"/>
              </a:ext>
            </a:extLst>
          </p:cNvPr>
          <p:cNvSpPr/>
          <p:nvPr userDrawn="1"/>
        </p:nvSpPr>
        <p:spPr>
          <a:xfrm>
            <a:off x="6389688" y="3967163"/>
            <a:ext cx="914400" cy="9144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2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ACFC1A99-3098-4A38-A961-C967CFEB0B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01775" y="3963990"/>
            <a:ext cx="4129088" cy="1704975"/>
          </a:xfrm>
          <a:noFill/>
          <a:ln>
            <a:noFill/>
          </a:ln>
        </p:spPr>
        <p:style>
          <a:lnRef idx="1">
            <a:schemeClr val="accent3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accent3">
              <a:alpha val="90000"/>
              <a:hueOff val="0"/>
              <a:satOff val="0"/>
              <a:lumOff val="0"/>
              <a:alphaOff val="0"/>
            </a:schemeClr>
          </a:fillRef>
          <a:effectRef idx="1">
            <a:schemeClr val="accent3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lIns="113792" tIns="65024" rIns="113792" bIns="65024" spcCol="1270">
            <a:noAutofit/>
          </a:bodyPr>
          <a:lstStyle>
            <a:lvl1pPr marL="0" indent="0">
              <a:buNone/>
              <a:defRPr lang="ru-RU" sz="2400" b="0" dirty="0" smtClean="0">
                <a:solidFill>
                  <a:schemeClr val="tx1"/>
                </a:solidFill>
                <a:cs typeface="Times New Roman" panose="02020603050405020304" pitchFamily="18" charset="0"/>
              </a:defRPr>
            </a:lvl1pPr>
            <a:lvl2pPr marL="304747" indent="0">
              <a:buNone/>
              <a:defRPr lang="ru-RU" sz="2400" b="0" dirty="0" smtClean="0"/>
            </a:lvl2pPr>
            <a:lvl3pPr marL="914240" indent="0">
              <a:buNone/>
              <a:defRPr lang="ru-RU" sz="2400" b="0" dirty="0" smtClean="0"/>
            </a:lvl3pPr>
            <a:lvl4pPr marL="1523733" indent="0">
              <a:buNone/>
              <a:defRPr lang="ru-RU" b="0" dirty="0" smtClean="0"/>
            </a:lvl4pPr>
            <a:lvl5pPr marL="2133227" indent="0">
              <a:buNone/>
              <a:defRPr lang="ru-RU" b="0" dirty="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8" name="Текст 16">
            <a:extLst>
              <a:ext uri="{FF2B5EF4-FFF2-40B4-BE49-F238E27FC236}">
                <a16:creationId xmlns:a16="http://schemas.microsoft.com/office/drawing/2014/main" id="{CA577112-30BE-4726-B870-479CA8C6415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71427" y="3963989"/>
            <a:ext cx="4129088" cy="1704975"/>
          </a:xfrm>
          <a:noFill/>
          <a:ln>
            <a:noFill/>
          </a:ln>
        </p:spPr>
        <p:style>
          <a:lnRef idx="1">
            <a:schemeClr val="accent3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accent3">
              <a:alpha val="90000"/>
              <a:hueOff val="0"/>
              <a:satOff val="0"/>
              <a:lumOff val="0"/>
              <a:alphaOff val="0"/>
            </a:schemeClr>
          </a:fillRef>
          <a:effectRef idx="1">
            <a:schemeClr val="accent3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lIns="113792" tIns="65024" rIns="113792" bIns="65024" spcCol="1270">
            <a:noAutofit/>
          </a:bodyPr>
          <a:lstStyle>
            <a:lvl1pPr marL="0" indent="0">
              <a:buNone/>
              <a:defRPr lang="ru-RU" sz="2400" b="0" dirty="0" smtClean="0">
                <a:ea typeface="+mn-ea"/>
                <a:cs typeface="Times New Roman" panose="02020603050405020304" pitchFamily="18" charset="0"/>
              </a:defRPr>
            </a:lvl1pPr>
            <a:lvl2pPr marL="304747" indent="0">
              <a:buNone/>
              <a:defRPr lang="ru-RU" sz="2400" b="0" dirty="0" smtClean="0">
                <a:solidFill>
                  <a:schemeClr val="dk1"/>
                </a:solidFill>
                <a:ea typeface="+mn-ea"/>
              </a:defRPr>
            </a:lvl2pPr>
            <a:lvl3pPr marL="914240" indent="0">
              <a:buNone/>
              <a:defRPr lang="ru-RU" sz="2400" b="0" dirty="0" smtClean="0">
                <a:solidFill>
                  <a:schemeClr val="dk1"/>
                </a:solidFill>
                <a:ea typeface="+mn-ea"/>
              </a:defRPr>
            </a:lvl3pPr>
            <a:lvl4pPr marL="1523733" indent="0">
              <a:buNone/>
              <a:defRPr lang="ru-RU" b="0" dirty="0" smtClean="0">
                <a:solidFill>
                  <a:schemeClr val="dk1"/>
                </a:solidFill>
                <a:ea typeface="+mn-ea"/>
              </a:defRPr>
            </a:lvl4pPr>
            <a:lvl5pPr marL="2133227" indent="0">
              <a:buNone/>
              <a:defRPr lang="ru-RU" b="0" dirty="0">
                <a:solidFill>
                  <a:schemeClr val="dk1"/>
                </a:solidFill>
                <a:ea typeface="+mn-ea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23CA1D5B-D3FC-4C39-9923-D06BF752C4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4" y="6356353"/>
            <a:ext cx="6239456" cy="312737"/>
          </a:xfrm>
        </p:spPr>
        <p:txBody>
          <a:bodyPr anchor="ctr">
            <a:noAutofit/>
          </a:bodyPr>
          <a:lstStyle>
            <a:lvl1pPr marL="0" indent="0">
              <a:buNone/>
              <a:defRPr sz="1333">
                <a:solidFill>
                  <a:schemeClr val="accent4"/>
                </a:solidFill>
              </a:defRPr>
            </a:lvl1pPr>
            <a:lvl2pPr marL="609493" indent="0">
              <a:buNone/>
              <a:defRPr sz="1333"/>
            </a:lvl2pPr>
            <a:lvl3pPr marL="1218987" indent="0">
              <a:buNone/>
              <a:defRPr sz="1333"/>
            </a:lvl3pPr>
            <a:lvl4pPr marL="1828480" indent="0">
              <a:buNone/>
              <a:defRPr sz="1333"/>
            </a:lvl4pPr>
            <a:lvl5pPr marL="2437973" indent="0">
              <a:buNone/>
              <a:defRPr sz="1333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Текст 7">
            <a:extLst>
              <a:ext uri="{FF2B5EF4-FFF2-40B4-BE49-F238E27FC236}">
                <a16:creationId xmlns:a16="http://schemas.microsoft.com/office/drawing/2014/main" id="{6D1CAB14-3F5D-4275-B8E1-3098C14C86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6550" y="1849834"/>
            <a:ext cx="11520489" cy="1414026"/>
          </a:xfrm>
        </p:spPr>
        <p:txBody>
          <a:bodyPr anchor="ctr">
            <a:normAutofit/>
          </a:bodyPr>
          <a:lstStyle>
            <a:lvl1pPr marL="0" indent="0">
              <a:buNone/>
              <a:defRPr sz="4799">
                <a:solidFill>
                  <a:schemeClr val="bg1"/>
                </a:solidFill>
              </a:defRPr>
            </a:lvl1pPr>
            <a:lvl2pPr marL="609493" indent="0">
              <a:buNone/>
              <a:defRPr/>
            </a:lvl2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id="{91CA5478-8855-4BF2-8223-7F5510B51D8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5017A82E-028D-4FCB-AD7E-9908AF10A46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901C3-B4DB-4559-B5FE-2EA5AF5256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26348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>
            <a:extLst>
              <a:ext uri="{FF2B5EF4-FFF2-40B4-BE49-F238E27FC236}">
                <a16:creationId xmlns:a16="http://schemas.microsoft.com/office/drawing/2014/main" id="{FF8D9914-DEF6-4971-8998-9D06D9277DD5}"/>
              </a:ext>
            </a:extLst>
          </p:cNvPr>
          <p:cNvSpPr/>
          <p:nvPr userDrawn="1"/>
        </p:nvSpPr>
        <p:spPr>
          <a:xfrm>
            <a:off x="1739901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1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41B577A0-8C07-46B2-8EEA-7820F3E685C0}"/>
              </a:ext>
            </a:extLst>
          </p:cNvPr>
          <p:cNvSpPr/>
          <p:nvPr userDrawn="1"/>
        </p:nvSpPr>
        <p:spPr>
          <a:xfrm>
            <a:off x="5638801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2</a:t>
            </a: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A99DC9AA-3D6E-48D1-8C64-B0D4089A5031}"/>
              </a:ext>
            </a:extLst>
          </p:cNvPr>
          <p:cNvSpPr/>
          <p:nvPr userDrawn="1"/>
        </p:nvSpPr>
        <p:spPr>
          <a:xfrm>
            <a:off x="9537700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4" y="2528775"/>
            <a:ext cx="3725308" cy="3672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ru-RU" sz="2666" dirty="0"/>
            </a:lvl1pPr>
            <a:lvl2pPr>
              <a:defRPr lang="ru-RU" sz="2400" dirty="0"/>
            </a:lvl2pPr>
            <a:lvl3pPr>
              <a:defRPr lang="ru-RU" sz="2133" dirty="0"/>
            </a:lvl3pPr>
            <a:lvl4pPr>
              <a:defRPr lang="ru-RU" sz="1866" dirty="0"/>
            </a:lvl4pPr>
            <a:lvl5pPr>
              <a:defRPr lang="ru-RU" sz="1866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ECB9025B-0DB1-49C8-B8E6-ED36B211A0E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233346" y="2528775"/>
            <a:ext cx="3725308" cy="3672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ru-RU" sz="2666" dirty="0"/>
            </a:lvl1pPr>
            <a:lvl2pPr>
              <a:defRPr lang="ru-RU" sz="2400" dirty="0"/>
            </a:lvl2pPr>
            <a:lvl3pPr>
              <a:defRPr lang="ru-RU" sz="2133" dirty="0"/>
            </a:lvl3pPr>
            <a:lvl4pPr>
              <a:defRPr lang="ru-RU" sz="1866" dirty="0"/>
            </a:lvl4pPr>
            <a:lvl5pPr>
              <a:defRPr lang="ru-RU" sz="1866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5B05EBED-17EA-4186-8019-C5346E6FE08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31728" y="2528775"/>
            <a:ext cx="3725308" cy="3672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ru-RU" sz="2666" dirty="0"/>
            </a:lvl1pPr>
            <a:lvl2pPr>
              <a:defRPr lang="ru-RU" sz="2400" dirty="0"/>
            </a:lvl2pPr>
            <a:lvl3pPr>
              <a:defRPr lang="ru-RU" sz="2133" dirty="0"/>
            </a:lvl3pPr>
            <a:lvl4pPr>
              <a:defRPr lang="ru-RU" sz="1866" dirty="0"/>
            </a:lvl4pPr>
            <a:lvl5pPr>
              <a:defRPr lang="ru-RU" sz="1866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id="{C31DB5D6-89E3-43B4-BE8B-87FF8E430EE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F2820C4E-50EF-4728-834C-DB7BD709237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FB7CD-A018-42EE-941E-EEA5DC4DEB5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55304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вал 9">
            <a:extLst>
              <a:ext uri="{FF2B5EF4-FFF2-40B4-BE49-F238E27FC236}">
                <a16:creationId xmlns:a16="http://schemas.microsoft.com/office/drawing/2014/main" id="{F6E47534-60F7-4041-A3A0-F5666C9DE326}"/>
              </a:ext>
            </a:extLst>
          </p:cNvPr>
          <p:cNvSpPr/>
          <p:nvPr userDrawn="1"/>
        </p:nvSpPr>
        <p:spPr>
          <a:xfrm>
            <a:off x="1739901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1</a:t>
            </a: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FFC01D9C-B854-4BDB-A272-29E9461CFC8A}"/>
              </a:ext>
            </a:extLst>
          </p:cNvPr>
          <p:cNvSpPr/>
          <p:nvPr userDrawn="1"/>
        </p:nvSpPr>
        <p:spPr>
          <a:xfrm>
            <a:off x="5638801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2</a:t>
            </a: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B01468F5-5245-44A6-94E6-3F230EE58BB5}"/>
              </a:ext>
            </a:extLst>
          </p:cNvPr>
          <p:cNvSpPr/>
          <p:nvPr userDrawn="1"/>
        </p:nvSpPr>
        <p:spPr>
          <a:xfrm>
            <a:off x="9537700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3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D0B10F5D-2415-4D57-8287-3E4F49059776}"/>
              </a:ext>
            </a:extLst>
          </p:cNvPr>
          <p:cNvCxnSpPr>
            <a:cxnSpLocks/>
          </p:cNvCxnSpPr>
          <p:nvPr userDrawn="1"/>
        </p:nvCxnSpPr>
        <p:spPr>
          <a:xfrm>
            <a:off x="334963" y="3211513"/>
            <a:ext cx="37258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27878DBB-C976-46EF-A535-2356C13782F4}"/>
              </a:ext>
            </a:extLst>
          </p:cNvPr>
          <p:cNvCxnSpPr>
            <a:cxnSpLocks/>
          </p:cNvCxnSpPr>
          <p:nvPr userDrawn="1"/>
        </p:nvCxnSpPr>
        <p:spPr>
          <a:xfrm>
            <a:off x="4222751" y="3211513"/>
            <a:ext cx="3725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4A75C5D2-BD26-432B-B06B-72D6588BEBDE}"/>
              </a:ext>
            </a:extLst>
          </p:cNvPr>
          <p:cNvCxnSpPr>
            <a:cxnSpLocks/>
          </p:cNvCxnSpPr>
          <p:nvPr userDrawn="1"/>
        </p:nvCxnSpPr>
        <p:spPr>
          <a:xfrm>
            <a:off x="8121650" y="3211513"/>
            <a:ext cx="3725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4" y="3276601"/>
            <a:ext cx="3725308" cy="2924174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ru-RU" sz="2133" dirty="0"/>
            </a:lvl1pPr>
            <a:lvl2pPr>
              <a:defRPr lang="ru-RU" sz="1866" dirty="0"/>
            </a:lvl2pPr>
            <a:lvl3pPr>
              <a:defRPr lang="ru-RU" sz="1600" dirty="0"/>
            </a:lvl3pPr>
            <a:lvl4pPr>
              <a:defRPr lang="ru-RU" sz="1466" dirty="0"/>
            </a:lvl4pPr>
            <a:lvl5pPr>
              <a:defRPr lang="ru-RU" sz="1466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ECB9025B-0DB1-49C8-B8E6-ED36B211A0E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233346" y="3276601"/>
            <a:ext cx="3725308" cy="2924174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ru-RU" sz="2133" dirty="0"/>
            </a:lvl1pPr>
            <a:lvl2pPr>
              <a:defRPr lang="ru-RU" sz="1866" dirty="0"/>
            </a:lvl2pPr>
            <a:lvl3pPr>
              <a:defRPr lang="ru-RU" sz="1600" dirty="0"/>
            </a:lvl3pPr>
            <a:lvl4pPr>
              <a:defRPr lang="ru-RU" sz="1466" dirty="0"/>
            </a:lvl4pPr>
            <a:lvl5pPr>
              <a:defRPr lang="ru-RU" sz="1466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5B05EBED-17EA-4186-8019-C5346E6FE08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31728" y="3276601"/>
            <a:ext cx="3725308" cy="2924174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ru-RU" sz="2133" dirty="0"/>
            </a:lvl1pPr>
            <a:lvl2pPr>
              <a:defRPr lang="ru-RU" sz="1866" dirty="0"/>
            </a:lvl2pPr>
            <a:lvl3pPr>
              <a:defRPr lang="ru-RU" sz="1600" dirty="0"/>
            </a:lvl3pPr>
            <a:lvl4pPr>
              <a:defRPr lang="ru-RU" sz="1466" dirty="0"/>
            </a:lvl4pPr>
            <a:lvl5pPr>
              <a:defRPr lang="ru-RU" sz="1466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9" name="Текст 18">
            <a:extLst>
              <a:ext uri="{FF2B5EF4-FFF2-40B4-BE49-F238E27FC236}">
                <a16:creationId xmlns:a16="http://schemas.microsoft.com/office/drawing/2014/main" id="{2887307F-8932-4016-92E8-7CBE70DD72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4963" y="2532310"/>
            <a:ext cx="3725308" cy="668252"/>
          </a:xfrm>
        </p:spPr>
        <p:txBody>
          <a:bodyPr rtlCol="0">
            <a:normAutofit/>
          </a:bodyPr>
          <a:lstStyle>
            <a:lvl1pPr marL="0" indent="0">
              <a:buNone/>
              <a:defRPr lang="ru-RU" sz="2666" b="1" smtClean="0">
                <a:solidFill>
                  <a:schemeClr val="tx1"/>
                </a:solidFill>
              </a:defRPr>
            </a:lvl1pPr>
            <a:lvl2pPr marL="609493" indent="0">
              <a:buNone/>
              <a:defRPr lang="ru-RU" sz="2400" smtClean="0"/>
            </a:lvl2pPr>
            <a:lvl3pPr marL="1218987" indent="0">
              <a:buNone/>
              <a:defRPr lang="ru-RU" sz="2133" smtClean="0"/>
            </a:lvl3pPr>
            <a:lvl4pPr marL="1828480" indent="0">
              <a:buNone/>
              <a:defRPr lang="ru-RU" sz="1866" smtClean="0"/>
            </a:lvl4pPr>
            <a:lvl5pPr marL="2437973" indent="0">
              <a:buNone/>
              <a:defRPr lang="ru-RU" sz="1866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Текст 18">
            <a:extLst>
              <a:ext uri="{FF2B5EF4-FFF2-40B4-BE49-F238E27FC236}">
                <a16:creationId xmlns:a16="http://schemas.microsoft.com/office/drawing/2014/main" id="{E08705F9-0980-4CF9-B396-E2CACE9F4B1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223029" y="2532310"/>
            <a:ext cx="3725308" cy="668252"/>
          </a:xfrm>
        </p:spPr>
        <p:txBody>
          <a:bodyPr rtlCol="0">
            <a:normAutofit/>
          </a:bodyPr>
          <a:lstStyle>
            <a:lvl1pPr marL="0" indent="0">
              <a:buNone/>
              <a:defRPr lang="ru-RU" sz="2666" b="1" smtClean="0">
                <a:solidFill>
                  <a:schemeClr val="tx1"/>
                </a:solidFill>
              </a:defRPr>
            </a:lvl1pPr>
            <a:lvl2pPr marL="609493" indent="0">
              <a:buNone/>
              <a:defRPr lang="ru-RU" sz="2400" smtClean="0"/>
            </a:lvl2pPr>
            <a:lvl3pPr marL="1218987" indent="0">
              <a:buNone/>
              <a:defRPr lang="ru-RU" sz="2133" smtClean="0"/>
            </a:lvl3pPr>
            <a:lvl4pPr marL="1828480" indent="0">
              <a:buNone/>
              <a:defRPr lang="ru-RU" sz="1866" smtClean="0"/>
            </a:lvl4pPr>
            <a:lvl5pPr marL="2437973" indent="0">
              <a:buNone/>
              <a:defRPr lang="ru-RU" sz="1866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1" name="Текст 18">
            <a:extLst>
              <a:ext uri="{FF2B5EF4-FFF2-40B4-BE49-F238E27FC236}">
                <a16:creationId xmlns:a16="http://schemas.microsoft.com/office/drawing/2014/main" id="{4745515C-E7DB-4039-8C4D-9F9A4D6DA7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131730" y="2532310"/>
            <a:ext cx="3725308" cy="668252"/>
          </a:xfrm>
        </p:spPr>
        <p:txBody>
          <a:bodyPr rtlCol="0">
            <a:normAutofit/>
          </a:bodyPr>
          <a:lstStyle>
            <a:lvl1pPr marL="0" indent="0">
              <a:buNone/>
              <a:defRPr lang="ru-RU" sz="2666" b="1" smtClean="0">
                <a:solidFill>
                  <a:schemeClr val="tx1"/>
                </a:solidFill>
              </a:defRPr>
            </a:lvl1pPr>
            <a:lvl2pPr marL="609493" indent="0">
              <a:buNone/>
              <a:defRPr lang="ru-RU" sz="2400" smtClean="0"/>
            </a:lvl2pPr>
            <a:lvl3pPr marL="1218987" indent="0">
              <a:buNone/>
              <a:defRPr lang="ru-RU" sz="2133" smtClean="0"/>
            </a:lvl3pPr>
            <a:lvl4pPr marL="1828480" indent="0">
              <a:buNone/>
              <a:defRPr lang="ru-RU" sz="1866" smtClean="0"/>
            </a:lvl4pPr>
            <a:lvl5pPr marL="2437973" indent="0">
              <a:buNone/>
              <a:defRPr lang="ru-RU" sz="1866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Нижний колонтитул 4">
            <a:extLst>
              <a:ext uri="{FF2B5EF4-FFF2-40B4-BE49-F238E27FC236}">
                <a16:creationId xmlns:a16="http://schemas.microsoft.com/office/drawing/2014/main" id="{EE126856-BE99-4C91-A00A-D04D2A8100C3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94429661-4868-4EF8-BC24-2A207D0F57A9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A7FF8-B550-4716-A693-F047F42F02D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59844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>
            <a:extLst>
              <a:ext uri="{FF2B5EF4-FFF2-40B4-BE49-F238E27FC236}">
                <a16:creationId xmlns:a16="http://schemas.microsoft.com/office/drawing/2014/main" id="{8ABBF240-D1D6-49D5-8FDF-C2889ADCDEC2}"/>
              </a:ext>
            </a:extLst>
          </p:cNvPr>
          <p:cNvSpPr/>
          <p:nvPr userDrawn="1"/>
        </p:nvSpPr>
        <p:spPr>
          <a:xfrm>
            <a:off x="1263650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1</a:t>
            </a: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D0F08EA5-3DC4-49A8-B1A2-34D3D2D48248}"/>
              </a:ext>
            </a:extLst>
          </p:cNvPr>
          <p:cNvSpPr/>
          <p:nvPr userDrawn="1"/>
        </p:nvSpPr>
        <p:spPr>
          <a:xfrm>
            <a:off x="4179888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2</a:t>
            </a: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F7B9774B-55E8-43CF-97AC-793353600ABE}"/>
              </a:ext>
            </a:extLst>
          </p:cNvPr>
          <p:cNvSpPr/>
          <p:nvPr userDrawn="1"/>
        </p:nvSpPr>
        <p:spPr>
          <a:xfrm>
            <a:off x="7097713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3</a:t>
            </a: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3FC01DCB-8161-4497-905D-401D27D69358}"/>
              </a:ext>
            </a:extLst>
          </p:cNvPr>
          <p:cNvSpPr/>
          <p:nvPr userDrawn="1"/>
        </p:nvSpPr>
        <p:spPr>
          <a:xfrm>
            <a:off x="10013951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4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2528888"/>
            <a:ext cx="2772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51656" y="2528888"/>
            <a:ext cx="2772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68347" y="2528888"/>
            <a:ext cx="2772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085039" y="2528888"/>
            <a:ext cx="2772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4" name="Нижний колонтитул 4">
            <a:extLst>
              <a:ext uri="{FF2B5EF4-FFF2-40B4-BE49-F238E27FC236}">
                <a16:creationId xmlns:a16="http://schemas.microsoft.com/office/drawing/2014/main" id="{8AD606CE-F63D-40AA-B7DD-5BE0DEEFD24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5" name="Номер слайда 5">
            <a:extLst>
              <a:ext uri="{FF2B5EF4-FFF2-40B4-BE49-F238E27FC236}">
                <a16:creationId xmlns:a16="http://schemas.microsoft.com/office/drawing/2014/main" id="{F642EDC1-2FD2-49EE-A613-F1E9EF69AE0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E9C6F-A2C4-4A56-9FEF-289D859A035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14421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2528888"/>
            <a:ext cx="2772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51656" y="2528888"/>
            <a:ext cx="2772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68347" y="2528888"/>
            <a:ext cx="2772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085039" y="2528888"/>
            <a:ext cx="2772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AC263DD8-3D62-4A5F-AFC0-50C447A797D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07847A1E-B8B9-4552-9BE4-406E06C593F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63B54-6FED-407D-9755-7192BD0D51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65302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>
            <a:extLst>
              <a:ext uri="{FF2B5EF4-FFF2-40B4-BE49-F238E27FC236}">
                <a16:creationId xmlns:a16="http://schemas.microsoft.com/office/drawing/2014/main" id="{25C1DE89-B917-4B29-9877-93FED1CEDF90}"/>
              </a:ext>
            </a:extLst>
          </p:cNvPr>
          <p:cNvSpPr/>
          <p:nvPr userDrawn="1"/>
        </p:nvSpPr>
        <p:spPr>
          <a:xfrm>
            <a:off x="1263650" y="2125663"/>
            <a:ext cx="9144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1</a:t>
            </a: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974F91E1-7DD4-4117-AD09-5617FC35D166}"/>
              </a:ext>
            </a:extLst>
          </p:cNvPr>
          <p:cNvSpPr/>
          <p:nvPr userDrawn="1"/>
        </p:nvSpPr>
        <p:spPr>
          <a:xfrm>
            <a:off x="4179888" y="2125663"/>
            <a:ext cx="9144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2</a:t>
            </a: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2A8EE0B1-A71D-4F56-82D1-3C53E9A85FB7}"/>
              </a:ext>
            </a:extLst>
          </p:cNvPr>
          <p:cNvSpPr/>
          <p:nvPr userDrawn="1"/>
        </p:nvSpPr>
        <p:spPr>
          <a:xfrm>
            <a:off x="7097713" y="2125663"/>
            <a:ext cx="9144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3</a:t>
            </a: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75FE3F32-39EB-4AB7-AD0A-E54825204D19}"/>
              </a:ext>
            </a:extLst>
          </p:cNvPr>
          <p:cNvSpPr/>
          <p:nvPr userDrawn="1"/>
        </p:nvSpPr>
        <p:spPr>
          <a:xfrm>
            <a:off x="10013951" y="2125663"/>
            <a:ext cx="9144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4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3195962"/>
            <a:ext cx="2772000" cy="30048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51656" y="3195962"/>
            <a:ext cx="2772000" cy="30048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68347" y="3195962"/>
            <a:ext cx="2772000" cy="30048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085039" y="3195962"/>
            <a:ext cx="2772000" cy="30048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Нижний колонтитул 4">
            <a:extLst>
              <a:ext uri="{FF2B5EF4-FFF2-40B4-BE49-F238E27FC236}">
                <a16:creationId xmlns:a16="http://schemas.microsoft.com/office/drawing/2014/main" id="{A425D173-4763-43F8-AF19-2A5EE2D137D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5" name="Номер слайда 5">
            <a:extLst>
              <a:ext uri="{FF2B5EF4-FFF2-40B4-BE49-F238E27FC236}">
                <a16:creationId xmlns:a16="http://schemas.microsoft.com/office/drawing/2014/main" id="{6BEED8D0-6268-4C35-BA39-80523877BC1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7D89D-38F7-4F08-B84C-54384557B89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91836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вал 10">
            <a:extLst>
              <a:ext uri="{FF2B5EF4-FFF2-40B4-BE49-F238E27FC236}">
                <a16:creationId xmlns:a16="http://schemas.microsoft.com/office/drawing/2014/main" id="{A04B19A2-344D-45B8-84E5-EE2845C1264C}"/>
              </a:ext>
            </a:extLst>
          </p:cNvPr>
          <p:cNvSpPr/>
          <p:nvPr userDrawn="1"/>
        </p:nvSpPr>
        <p:spPr>
          <a:xfrm>
            <a:off x="976314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1</a:t>
            </a: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200ADC45-F5D4-4220-8694-15C491732AE7}"/>
              </a:ext>
            </a:extLst>
          </p:cNvPr>
          <p:cNvSpPr/>
          <p:nvPr userDrawn="1"/>
        </p:nvSpPr>
        <p:spPr>
          <a:xfrm>
            <a:off x="3306764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2</a:t>
            </a: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3985003A-0471-4707-8A12-E173AFA7AB8C}"/>
              </a:ext>
            </a:extLst>
          </p:cNvPr>
          <p:cNvSpPr/>
          <p:nvPr userDrawn="1"/>
        </p:nvSpPr>
        <p:spPr>
          <a:xfrm>
            <a:off x="5638801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3</a:t>
            </a: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A283F561-4F94-414C-8E13-5A4A2D7FF020}"/>
              </a:ext>
            </a:extLst>
          </p:cNvPr>
          <p:cNvSpPr/>
          <p:nvPr userDrawn="1"/>
        </p:nvSpPr>
        <p:spPr>
          <a:xfrm>
            <a:off x="7970839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4</a:t>
            </a: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4D6E23D2-610B-4D8C-8CE8-92BE5D8A3735}"/>
              </a:ext>
            </a:extLst>
          </p:cNvPr>
          <p:cNvSpPr/>
          <p:nvPr userDrawn="1"/>
        </p:nvSpPr>
        <p:spPr>
          <a:xfrm>
            <a:off x="10301289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5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4" y="2528888"/>
            <a:ext cx="2196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666482" y="2528888"/>
            <a:ext cx="2196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998000" y="2528888"/>
            <a:ext cx="2196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329518" y="2528888"/>
            <a:ext cx="2196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EA772927-8640-491E-8725-B767ECA24FEE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661036" y="2528888"/>
            <a:ext cx="2196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7" name="Нижний колонтитул 4">
            <a:extLst>
              <a:ext uri="{FF2B5EF4-FFF2-40B4-BE49-F238E27FC236}">
                <a16:creationId xmlns:a16="http://schemas.microsoft.com/office/drawing/2014/main" id="{9EF042C1-B8DC-431F-8526-85D1A07462C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8" name="Номер слайда 5">
            <a:extLst>
              <a:ext uri="{FF2B5EF4-FFF2-40B4-BE49-F238E27FC236}">
                <a16:creationId xmlns:a16="http://schemas.microsoft.com/office/drawing/2014/main" id="{A462D7AE-B702-4D6D-89F4-B7627CE9D06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986B3-5C5F-4E20-82DC-4FC611D4DD0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52643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4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666482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998000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329518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EA772927-8640-491E-8725-B767ECA24FEE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661036" y="1276351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id="{C8A6E993-3985-4665-9CEE-B86ABF055D8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9DF7D6BC-1E6D-48A7-9C2B-BA6A12675EB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AB507-42A9-4930-8AFD-3BD9C2D90C2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3977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927F0D4B-98C1-44B4-9840-53D498CC8B8B}"/>
              </a:ext>
            </a:extLst>
          </p:cNvPr>
          <p:cNvCxnSpPr>
            <a:cxnSpLocks/>
          </p:cNvCxnSpPr>
          <p:nvPr userDrawn="1"/>
        </p:nvCxnSpPr>
        <p:spPr>
          <a:xfrm>
            <a:off x="334964" y="3478213"/>
            <a:ext cx="11522075" cy="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Группа 8">
            <a:extLst>
              <a:ext uri="{FF2B5EF4-FFF2-40B4-BE49-F238E27FC236}">
                <a16:creationId xmlns:a16="http://schemas.microsoft.com/office/drawing/2014/main" id="{6620D31C-EA85-441A-A3B3-CF83E0F61FA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9007476" y="106363"/>
            <a:ext cx="2971800" cy="996950"/>
            <a:chOff x="9006840" y="106681"/>
            <a:chExt cx="2971799" cy="996314"/>
          </a:xfrm>
        </p:grpSpPr>
        <p:pic>
          <p:nvPicPr>
            <p:cNvPr id="12" name="Рисунок 9">
              <a:extLst>
                <a:ext uri="{FF2B5EF4-FFF2-40B4-BE49-F238E27FC236}">
                  <a16:creationId xmlns:a16="http://schemas.microsoft.com/office/drawing/2014/main" id="{C56B97E6-0397-434F-9883-23F5FD1DEB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933" t="18134" r="2547" b="17635"/>
            <a:stretch>
              <a:fillRect/>
            </a:stretch>
          </p:blipFill>
          <p:spPr bwMode="auto">
            <a:xfrm>
              <a:off x="9006840" y="106681"/>
              <a:ext cx="1939290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Рисунок 10">
              <a:extLst>
                <a:ext uri="{FF2B5EF4-FFF2-40B4-BE49-F238E27FC236}">
                  <a16:creationId xmlns:a16="http://schemas.microsoft.com/office/drawing/2014/main" id="{0805EBF6-3DC5-43BF-8DC4-A2DE0991043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35" t="18134" r="59610" b="17635"/>
            <a:stretch>
              <a:fillRect/>
            </a:stretch>
          </p:blipFill>
          <p:spPr bwMode="auto">
            <a:xfrm>
              <a:off x="10946130" y="106681"/>
              <a:ext cx="1032509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07BAD287-1F46-46F8-BCCE-7EBF342DC7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4" y="1268420"/>
            <a:ext cx="11522075" cy="2176456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399" b="1" spc="-133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8F230A-27A7-4976-8BFD-EE3BD5BCB1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63" y="5045532"/>
            <a:ext cx="5516562" cy="328157"/>
          </a:xfr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id="{DD00367B-575F-4163-B3A6-6D320E002A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4963" y="3510189"/>
            <a:ext cx="11522074" cy="1155245"/>
          </a:xfrm>
        </p:spPr>
        <p:txBody>
          <a:bodyPr>
            <a:normAutofit/>
          </a:bodyPr>
          <a:lstStyle>
            <a:lvl1pPr marL="0" indent="0">
              <a:buNone/>
              <a:defRPr sz="3199">
                <a:solidFill>
                  <a:schemeClr val="tx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id="{02FAC9B7-D54D-4CFF-908F-B98B1333F0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4963" y="5872620"/>
            <a:ext cx="5516562" cy="328157"/>
          </a:xfrm>
        </p:spPr>
        <p:txBody>
          <a:bodyPr>
            <a:normAutofit/>
          </a:bodyPr>
          <a:lstStyle>
            <a:lvl1pPr marL="0" indent="0">
              <a:buNone/>
              <a:defRPr sz="1866">
                <a:solidFill>
                  <a:schemeClr val="accent4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id="{A56DF935-6441-40D3-8672-FBF520A8F9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5459076"/>
            <a:ext cx="5516562" cy="328157"/>
          </a:xfrm>
        </p:spPr>
        <p:txBody>
          <a:bodyPr>
            <a:normAutofit/>
          </a:bodyPr>
          <a:lstStyle>
            <a:lvl1pPr marL="0" indent="0">
              <a:buNone/>
              <a:defRPr sz="1866">
                <a:solidFill>
                  <a:schemeClr val="accent4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13386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4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 b="1">
                <a:solidFill>
                  <a:schemeClr val="accent1"/>
                </a:solidFill>
              </a:defRPr>
            </a:lvl1pPr>
            <a:lvl2pPr marL="0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1" name="Объект 2">
            <a:extLst>
              <a:ext uri="{FF2B5EF4-FFF2-40B4-BE49-F238E27FC236}">
                <a16:creationId xmlns:a16="http://schemas.microsoft.com/office/drawing/2014/main" id="{0E89232A-5905-49FB-BE61-AC9C40F063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666484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 b="1">
                <a:solidFill>
                  <a:schemeClr val="accent1"/>
                </a:solidFill>
              </a:defRPr>
            </a:lvl1pPr>
            <a:lvl2pPr marL="0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C6DC7DA9-1520-4774-BB96-5BB97452127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998003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 b="1">
                <a:solidFill>
                  <a:schemeClr val="accent1"/>
                </a:solidFill>
              </a:defRPr>
            </a:lvl1pPr>
            <a:lvl2pPr marL="0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1FA75231-352F-464A-A695-6CFD7797579B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329520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 b="1">
                <a:solidFill>
                  <a:schemeClr val="accent1"/>
                </a:solidFill>
              </a:defRPr>
            </a:lvl1pPr>
            <a:lvl2pPr marL="0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4" name="Объект 2">
            <a:extLst>
              <a:ext uri="{FF2B5EF4-FFF2-40B4-BE49-F238E27FC236}">
                <a16:creationId xmlns:a16="http://schemas.microsoft.com/office/drawing/2014/main" id="{D6110F76-DC9A-4E41-8A15-DC2ACE6835E4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661038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 b="1">
                <a:solidFill>
                  <a:schemeClr val="accent1"/>
                </a:solidFill>
              </a:defRPr>
            </a:lvl1pPr>
            <a:lvl2pPr marL="0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A4E058A2-6F56-4F53-A8B2-A634B58F24F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304FEA9A-FBF0-48EA-928A-3E4EE969DEE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A8438-71CC-4456-BCAE-62212CC4330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81199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280967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26969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72971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EA772927-8640-491E-8725-B767ECA24FEE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118973" y="1276351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1" name="Объект 2">
            <a:extLst>
              <a:ext uri="{FF2B5EF4-FFF2-40B4-BE49-F238E27FC236}">
                <a16:creationId xmlns:a16="http://schemas.microsoft.com/office/drawing/2014/main" id="{D3EAFC7F-5DEC-4952-94A6-9A190BCFBDC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0064976" y="1276351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2" name="Нижний колонтитул 4">
            <a:extLst>
              <a:ext uri="{FF2B5EF4-FFF2-40B4-BE49-F238E27FC236}">
                <a16:creationId xmlns:a16="http://schemas.microsoft.com/office/drawing/2014/main" id="{B615C4B2-8C25-44B4-8D00-AA86403410E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3" name="Номер слайда 5">
            <a:extLst>
              <a:ext uri="{FF2B5EF4-FFF2-40B4-BE49-F238E27FC236}">
                <a16:creationId xmlns:a16="http://schemas.microsoft.com/office/drawing/2014/main" id="{096EC93F-0957-47DD-ACB9-643EA49ED81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36B9C-B78E-4CF4-96F3-2D370ED0FC1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1004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66" b="1">
                <a:solidFill>
                  <a:schemeClr val="accent1"/>
                </a:solidFill>
              </a:defRPr>
            </a:lvl1pPr>
            <a:lvl2pPr marL="0" indent="0" algn="l">
              <a:buNone/>
              <a:defRPr sz="16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11A5FF9A-6184-4AA3-B207-5067DE0C9A1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279379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66" b="1">
                <a:solidFill>
                  <a:schemeClr val="accent1"/>
                </a:solidFill>
              </a:defRPr>
            </a:lvl1pPr>
            <a:lvl2pPr marL="0" indent="0" algn="l">
              <a:buNone/>
              <a:defRPr sz="16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F4D6E3CC-A8C9-486A-AB00-6C375B2DA7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23795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66" b="1">
                <a:solidFill>
                  <a:schemeClr val="accent1"/>
                </a:solidFill>
              </a:defRPr>
            </a:lvl1pPr>
            <a:lvl2pPr marL="0" indent="0" algn="l">
              <a:buNone/>
              <a:defRPr sz="16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4" name="Объект 2">
            <a:extLst>
              <a:ext uri="{FF2B5EF4-FFF2-40B4-BE49-F238E27FC236}">
                <a16:creationId xmlns:a16="http://schemas.microsoft.com/office/drawing/2014/main" id="{805E219D-0145-4369-BD29-151A7AAD8B3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68209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66" b="1">
                <a:solidFill>
                  <a:schemeClr val="accent1"/>
                </a:solidFill>
              </a:defRPr>
            </a:lvl1pPr>
            <a:lvl2pPr marL="0" indent="0" algn="l">
              <a:buNone/>
              <a:defRPr sz="16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id="{94BB76FD-82A0-46D2-9F98-8C4ECC83452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112625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66" b="1">
                <a:solidFill>
                  <a:schemeClr val="accent1"/>
                </a:solidFill>
              </a:defRPr>
            </a:lvl1pPr>
            <a:lvl2pPr marL="0" indent="0" algn="l">
              <a:buNone/>
              <a:defRPr sz="16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7" name="Объект 2">
            <a:extLst>
              <a:ext uri="{FF2B5EF4-FFF2-40B4-BE49-F238E27FC236}">
                <a16:creationId xmlns:a16="http://schemas.microsoft.com/office/drawing/2014/main" id="{E1DAA475-1449-4036-B52B-61DFBF91E972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0057039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66" b="1">
                <a:solidFill>
                  <a:schemeClr val="accent1"/>
                </a:solidFill>
              </a:defRPr>
            </a:lvl1pPr>
            <a:lvl2pPr marL="0" indent="0" algn="l">
              <a:buNone/>
              <a:defRPr sz="16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9" name="Нижний колонтитул 4">
            <a:extLst>
              <a:ext uri="{FF2B5EF4-FFF2-40B4-BE49-F238E27FC236}">
                <a16:creationId xmlns:a16="http://schemas.microsoft.com/office/drawing/2014/main" id="{18510795-4CD9-47E8-A3DD-8E63A2892C7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36936EF1-8813-4BE8-9742-02FDDB38A53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06ADC-CC33-4BF7-903E-FDF755DFEBE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36843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EBE39C-1707-9948-8F40-2824173F29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7999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771F1-F29C-E94E-A7BC-A527A993F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/>
          <a:lstStyle>
            <a:lvl1pPr marL="0" indent="0" algn="ctr">
              <a:buNone/>
              <a:defRPr sz="3199"/>
            </a:lvl1pPr>
            <a:lvl2pPr marL="609493" indent="0" algn="ctr">
              <a:buNone/>
              <a:defRPr sz="2666"/>
            </a:lvl2pPr>
            <a:lvl3pPr marL="1218987" indent="0" algn="ctr">
              <a:buNone/>
              <a:defRPr sz="2400"/>
            </a:lvl3pPr>
            <a:lvl4pPr marL="1828480" indent="0" algn="ctr">
              <a:buNone/>
              <a:defRPr sz="2133"/>
            </a:lvl4pPr>
            <a:lvl5pPr marL="2437973" indent="0" algn="ctr">
              <a:buNone/>
              <a:defRPr sz="2133"/>
            </a:lvl5pPr>
            <a:lvl6pPr marL="3047467" indent="0" algn="ctr">
              <a:buNone/>
              <a:defRPr sz="2133"/>
            </a:lvl6pPr>
            <a:lvl7pPr marL="3656960" indent="0" algn="ctr">
              <a:buNone/>
              <a:defRPr sz="2133"/>
            </a:lvl7pPr>
            <a:lvl8pPr marL="4266453" indent="0" algn="ctr">
              <a:buNone/>
              <a:defRPr sz="2133"/>
            </a:lvl8pPr>
            <a:lvl9pPr marL="4875947" indent="0" algn="ctr">
              <a:buNone/>
              <a:defRPr sz="2133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051B86-21D9-49A4-8095-D7C4100BDA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45D0C0A-2695-4436-917E-0562142FA4BE}" type="datetimeFigureOut">
              <a:rPr lang="ru-RU"/>
              <a:pPr>
                <a:defRPr/>
              </a:pPr>
              <a:t>11.04.2025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073A98-4F06-4206-AF32-D136F3D8A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AF5405-50EE-4352-8BA9-48C33D4D8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74038-C0FD-4B1D-B073-4F3039F73B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68151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68575" tIns="34275" rIns="68575" bIns="34275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lIns="68575" tIns="34275" rIns="68575" bIns="34275">
            <a:noAutofit/>
          </a:bodyPr>
          <a:lstStyle>
            <a:lvl1pPr marL="609493" lvl="0" indent="-482516" rtl="0">
              <a:spcBef>
                <a:spcPts val="1066"/>
              </a:spcBef>
              <a:spcAft>
                <a:spcPts val="0"/>
              </a:spcAft>
              <a:buSzPts val="2100"/>
              <a:buChar char="•"/>
              <a:defRPr/>
            </a:lvl1pPr>
            <a:lvl2pPr marL="1218987" lvl="1" indent="-457120" rtl="0">
              <a:spcBef>
                <a:spcPts val="533"/>
              </a:spcBef>
              <a:spcAft>
                <a:spcPts val="0"/>
              </a:spcAft>
              <a:buSzPts val="1800"/>
              <a:buChar char="•"/>
              <a:defRPr/>
            </a:lvl2pPr>
            <a:lvl3pPr marL="1828480" lvl="2" indent="-431724" rtl="0">
              <a:spcBef>
                <a:spcPts val="533"/>
              </a:spcBef>
              <a:spcAft>
                <a:spcPts val="0"/>
              </a:spcAft>
              <a:buSzPts val="1500"/>
              <a:buChar char="•"/>
              <a:defRPr/>
            </a:lvl3pPr>
            <a:lvl4pPr marL="2437973" lvl="3" indent="-423259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4pPr>
            <a:lvl5pPr marL="3047467" lvl="4" indent="-423259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5pPr>
            <a:lvl6pPr marL="3656960" lvl="5" indent="-423259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6pPr>
            <a:lvl7pPr marL="4266453" lvl="6" indent="-423259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7pPr>
            <a:lvl8pPr marL="4875947" lvl="7" indent="-423259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8pPr>
            <a:lvl9pPr marL="5485440" lvl="8" indent="-423259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94;p15">
            <a:extLst>
              <a:ext uri="{FF2B5EF4-FFF2-40B4-BE49-F238E27FC236}">
                <a16:creationId xmlns:a16="http://schemas.microsoft.com/office/drawing/2014/main" id="{D43B2597-44B7-4C5E-819D-62BC35F6D6BE}"/>
              </a:ext>
            </a:extLst>
          </p:cNvPr>
          <p:cNvSpPr txBox="1">
            <a:spLocks noGrp="1"/>
          </p:cNvSpPr>
          <p:nvPr>
            <p:ph type="sldNum" idx="10"/>
          </p:nvPr>
        </p:nvSpPr>
        <p:spPr>
          <a:xfrm>
            <a:off x="11296650" y="6218240"/>
            <a:ext cx="731838" cy="523875"/>
          </a:xfrm>
        </p:spPr>
        <p:txBody>
          <a:bodyPr spcFirstLastPara="1" wrap="square" lIns="68575" tIns="34275" rIns="68575" bIns="34275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>
              <a:defRPr/>
            </a:pPr>
            <a:fld id="{6D726F82-F14A-4217-8721-0451BF49EB46}" type="slidenum">
              <a:rPr lang="ru"/>
              <a:pPr>
                <a:defRPr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2975095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6586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362970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843B0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907570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88943" y="1990344"/>
            <a:ext cx="3566160" cy="523240"/>
          </a:xfrm>
          <a:custGeom>
            <a:avLst/>
            <a:gdLst/>
            <a:ahLst/>
            <a:cxnLst/>
            <a:rect l="l" t="t" r="r" b="b"/>
            <a:pathLst>
              <a:path w="2674620" h="523239">
                <a:moveTo>
                  <a:pt x="0" y="522731"/>
                </a:moveTo>
                <a:lnTo>
                  <a:pt x="2674620" y="522731"/>
                </a:lnTo>
                <a:lnTo>
                  <a:pt x="2674620" y="0"/>
                </a:lnTo>
                <a:lnTo>
                  <a:pt x="0" y="0"/>
                </a:lnTo>
                <a:lnTo>
                  <a:pt x="0" y="52273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843B0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3681961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843B0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0302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7BE401FE-4118-4CB5-ABEE-EF11531528C7}"/>
              </a:ext>
            </a:extLst>
          </p:cNvPr>
          <p:cNvCxnSpPr>
            <a:cxnSpLocks/>
          </p:cNvCxnSpPr>
          <p:nvPr userDrawn="1"/>
        </p:nvCxnSpPr>
        <p:spPr>
          <a:xfrm>
            <a:off x="334964" y="3478213"/>
            <a:ext cx="11522075" cy="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Рисунок 8">
            <a:extLst>
              <a:ext uri="{FF2B5EF4-FFF2-40B4-BE49-F238E27FC236}">
                <a16:creationId xmlns:a16="http://schemas.microsoft.com/office/drawing/2014/main" id="{CA2A557E-E2B0-4831-ADB6-4DCEC55362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40" t="22665" r="28400" b="38335"/>
          <a:stretch>
            <a:fillRect/>
          </a:stretch>
        </p:blipFill>
        <p:spPr bwMode="auto">
          <a:xfrm>
            <a:off x="11066463" y="196850"/>
            <a:ext cx="79057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65D4C15-DC5D-473C-B2F2-89880A810F5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393114" y="282576"/>
            <a:ext cx="29908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defRPr/>
            </a:pPr>
            <a:r>
              <a:rPr lang="ru-RU" altLang="ru-RU" sz="1600"/>
              <a:t>МИНИСРЕРСТВО НАУКИ </a:t>
            </a:r>
            <a:br>
              <a:rPr lang="ru-RU" altLang="ru-RU" sz="1600"/>
            </a:br>
            <a:r>
              <a:rPr lang="ru-RU" altLang="ru-RU" sz="1600"/>
              <a:t>И ВЫСШЕГО ОБРАЗОВАНИЯ РОССИЙСКОЙ ФЕДЕРАЦИИ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BAD287-1F46-46F8-BCCE-7EBF342DC7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4" y="1268420"/>
            <a:ext cx="11522075" cy="2176456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399" b="1" spc="-133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8F230A-27A7-4976-8BFD-EE3BD5BCB1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63" y="5045530"/>
            <a:ext cx="5516562" cy="79647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id="{DD00367B-575F-4163-B3A6-6D320E002A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4963" y="3510189"/>
            <a:ext cx="11522074" cy="1155245"/>
          </a:xfrm>
        </p:spPr>
        <p:txBody>
          <a:bodyPr>
            <a:normAutofit/>
          </a:bodyPr>
          <a:lstStyle>
            <a:lvl1pPr marL="0" indent="0">
              <a:buNone/>
              <a:defRPr sz="3199">
                <a:solidFill>
                  <a:schemeClr val="tx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id="{02FAC9B7-D54D-4CFF-908F-B98B1333F0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4963" y="5872620"/>
            <a:ext cx="5516562" cy="328157"/>
          </a:xfrm>
        </p:spPr>
        <p:txBody>
          <a:bodyPr>
            <a:normAutofit/>
          </a:bodyPr>
          <a:lstStyle>
            <a:lvl1pPr marL="0" indent="0">
              <a:buNone/>
              <a:defRPr sz="1866">
                <a:solidFill>
                  <a:schemeClr val="accent4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6087621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06674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7999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666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2EEE4A54-23FD-4C16-8F05-754F6FBD5E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A61F7926-5332-4879-AE53-B847E640AB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308E7-CCCC-4926-9F7E-14D5D5E6DDF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1829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65AC2AD-89FD-464D-A039-BCDB7223964F}"/>
              </a:ext>
            </a:extLst>
          </p:cNvPr>
          <p:cNvSpPr/>
          <p:nvPr userDrawn="1"/>
        </p:nvSpPr>
        <p:spPr>
          <a:xfrm>
            <a:off x="0" y="1709738"/>
            <a:ext cx="12192000" cy="46466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7999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99">
                <a:solidFill>
                  <a:schemeClr val="bg1"/>
                </a:solidFill>
              </a:defRPr>
            </a:lvl1pPr>
            <a:lvl2pPr marL="609493" indent="0">
              <a:buNone/>
              <a:defRPr sz="2666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3DAA23-1222-4B4B-972B-68B9FF6180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464E55-6BA2-4F60-A057-181C7DCFBB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E0F34-DAC3-4BB7-A542-C17F680CBD1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9386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DCF8640-1EFB-4D61-8F33-5DBE81D6744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D34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pSp>
        <p:nvGrpSpPr>
          <p:cNvPr id="5" name="Группа 8">
            <a:extLst>
              <a:ext uri="{FF2B5EF4-FFF2-40B4-BE49-F238E27FC236}">
                <a16:creationId xmlns:a16="http://schemas.microsoft.com/office/drawing/2014/main" id="{2F6BF249-9B67-4D69-99D8-2926422D344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9007476" y="106363"/>
            <a:ext cx="2971800" cy="996950"/>
            <a:chOff x="9006840" y="106681"/>
            <a:chExt cx="2971799" cy="996314"/>
          </a:xfrm>
        </p:grpSpPr>
        <p:pic>
          <p:nvPicPr>
            <p:cNvPr id="6" name="Рисунок 9">
              <a:extLst>
                <a:ext uri="{FF2B5EF4-FFF2-40B4-BE49-F238E27FC236}">
                  <a16:creationId xmlns:a16="http://schemas.microsoft.com/office/drawing/2014/main" id="{ECC85680-5FDF-4C71-969A-66D6A6AA22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933" t="18134" r="2547" b="17635"/>
            <a:stretch>
              <a:fillRect/>
            </a:stretch>
          </p:blipFill>
          <p:spPr bwMode="auto">
            <a:xfrm>
              <a:off x="9006840" y="106681"/>
              <a:ext cx="1939290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Рисунок 10">
              <a:extLst>
                <a:ext uri="{FF2B5EF4-FFF2-40B4-BE49-F238E27FC236}">
                  <a16:creationId xmlns:a16="http://schemas.microsoft.com/office/drawing/2014/main" id="{2C27EBB2-EA51-4243-BF16-70CECCB013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35" t="18134" r="59610" b="17635"/>
            <a:stretch>
              <a:fillRect/>
            </a:stretch>
          </p:blipFill>
          <p:spPr bwMode="auto">
            <a:xfrm>
              <a:off x="10946130" y="106681"/>
              <a:ext cx="1032509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7999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99">
                <a:solidFill>
                  <a:schemeClr val="bg1"/>
                </a:solidFill>
              </a:defRPr>
            </a:lvl1pPr>
            <a:lvl2pPr marL="609493" indent="0">
              <a:buNone/>
              <a:defRPr sz="2666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26F92194-C09E-4F0C-8227-83150A1ED8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7FFC6332-8244-45CB-B4DE-117DC26151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B8187-688B-43B1-A376-3EFB2024940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88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ослед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68B12B0-50B9-4B2B-99B5-F0271BB4BE3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D34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pSp>
        <p:nvGrpSpPr>
          <p:cNvPr id="3" name="Группа 8">
            <a:extLst>
              <a:ext uri="{FF2B5EF4-FFF2-40B4-BE49-F238E27FC236}">
                <a16:creationId xmlns:a16="http://schemas.microsoft.com/office/drawing/2014/main" id="{599A7B9A-F3A9-4F54-B12C-B6DEC76515C9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9007476" y="106363"/>
            <a:ext cx="2971800" cy="996950"/>
            <a:chOff x="9006840" y="106681"/>
            <a:chExt cx="2971799" cy="996314"/>
          </a:xfrm>
        </p:grpSpPr>
        <p:pic>
          <p:nvPicPr>
            <p:cNvPr id="4" name="Рисунок 9">
              <a:extLst>
                <a:ext uri="{FF2B5EF4-FFF2-40B4-BE49-F238E27FC236}">
                  <a16:creationId xmlns:a16="http://schemas.microsoft.com/office/drawing/2014/main" id="{7E3BFD8C-13FB-417D-AA49-77DDBB2FA1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933" t="18134" r="2547" b="17635"/>
            <a:stretch>
              <a:fillRect/>
            </a:stretch>
          </p:blipFill>
          <p:spPr bwMode="auto">
            <a:xfrm>
              <a:off x="9006840" y="106681"/>
              <a:ext cx="1939290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Рисунок 10">
              <a:extLst>
                <a:ext uri="{FF2B5EF4-FFF2-40B4-BE49-F238E27FC236}">
                  <a16:creationId xmlns:a16="http://schemas.microsoft.com/office/drawing/2014/main" id="{99DC3EB9-E189-4B6C-8CAC-650DBD110D5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35" t="18134" r="59610" b="17635"/>
            <a:stretch>
              <a:fillRect/>
            </a:stretch>
          </p:blipFill>
          <p:spPr bwMode="auto">
            <a:xfrm>
              <a:off x="10946130" y="106681"/>
              <a:ext cx="1032509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46149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23CA1D5B-D3FC-4C39-9923-D06BF752C4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4" y="6356353"/>
            <a:ext cx="6239456" cy="312737"/>
          </a:xfrm>
        </p:spPr>
        <p:txBody>
          <a:bodyPr anchor="ctr">
            <a:noAutofit/>
          </a:bodyPr>
          <a:lstStyle>
            <a:lvl1pPr marL="0" indent="0">
              <a:buNone/>
              <a:defRPr sz="1333">
                <a:solidFill>
                  <a:schemeClr val="accent4"/>
                </a:solidFill>
              </a:defRPr>
            </a:lvl1pPr>
            <a:lvl2pPr marL="609493" indent="0">
              <a:buNone/>
              <a:defRPr sz="1333"/>
            </a:lvl2pPr>
            <a:lvl3pPr marL="1218987" indent="0">
              <a:buNone/>
              <a:defRPr sz="1333"/>
            </a:lvl3pPr>
            <a:lvl4pPr marL="1828480" indent="0">
              <a:buNone/>
              <a:defRPr sz="1333"/>
            </a:lvl4pPr>
            <a:lvl5pPr marL="2437973" indent="0">
              <a:buNone/>
              <a:defRPr sz="1333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4E9E93-EF8D-4599-B9AD-D7ECAF9843D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0A31F4-4126-434D-8725-187047BE10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75452-CF46-4FD8-90A4-EC0F620D7B8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1570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722D2A-45EF-43CD-BEBA-0510DBE689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67500" y="6356350"/>
            <a:ext cx="4768850" cy="312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33">
                <a:solidFill>
                  <a:schemeClr val="tx1">
                    <a:tint val="75000"/>
                  </a:schemeClr>
                </a:solidFill>
                <a:latin typeface="Geometria" panose="020B0503020204020204" pitchFamily="34" charset="-52"/>
                <a:ea typeface="Geometria" panose="020B0503020204020204" pitchFamily="34" charset="-52"/>
              </a:defRPr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08EDF4-BCFC-46BE-B161-5369521D78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36351" y="6356350"/>
            <a:ext cx="420688" cy="312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33">
                <a:solidFill>
                  <a:schemeClr val="tx1">
                    <a:tint val="75000"/>
                  </a:schemeClr>
                </a:solidFill>
                <a:latin typeface="Geometria" panose="020B0503020204020204" pitchFamily="34" charset="-52"/>
                <a:ea typeface="Geometria" panose="020B0503020204020204" pitchFamily="34" charset="-52"/>
              </a:defRPr>
            </a:lvl1pPr>
          </a:lstStyle>
          <a:p>
            <a:pPr>
              <a:defRPr/>
            </a:pPr>
            <a:fld id="{7ED9F071-1A6A-4834-B2F5-DAD6001B71F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7D3A274A-DBE5-4831-8D01-5A460D46D469}"/>
              </a:ext>
            </a:extLst>
          </p:cNvPr>
          <p:cNvSpPr/>
          <p:nvPr userDrawn="1"/>
        </p:nvSpPr>
        <p:spPr>
          <a:xfrm>
            <a:off x="1" y="6308727"/>
            <a:ext cx="12188825" cy="47625"/>
          </a:xfrm>
          <a:prstGeom prst="rect">
            <a:avLst/>
          </a:prstGeom>
          <a:solidFill>
            <a:srgbClr val="1D34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029" name="Рисунок 3">
            <a:extLst>
              <a:ext uri="{FF2B5EF4-FFF2-40B4-BE49-F238E27FC236}">
                <a16:creationId xmlns:a16="http://schemas.microsoft.com/office/drawing/2014/main" id="{4041F3A6-3804-4BA8-AD5B-CA9404C84AFC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40" t="22665" r="28400" b="38335"/>
          <a:stretch>
            <a:fillRect/>
          </a:stretch>
        </p:blipFill>
        <p:spPr bwMode="auto">
          <a:xfrm>
            <a:off x="11066463" y="196850"/>
            <a:ext cx="79057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7A85DC-396B-42AC-BC97-00D5812CE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88915"/>
            <a:ext cx="10590212" cy="827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031" name="Текст 6">
            <a:extLst>
              <a:ext uri="{FF2B5EF4-FFF2-40B4-BE49-F238E27FC236}">
                <a16:creationId xmlns:a16="http://schemas.microsoft.com/office/drawing/2014/main" id="{40EF8B35-291E-441E-83DD-4B9968298F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34964" y="1268413"/>
            <a:ext cx="11522075" cy="493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785" r:id="rId5"/>
    <p:sldLayoutId id="2147483805" r:id="rId6"/>
    <p:sldLayoutId id="2147483806" r:id="rId7"/>
    <p:sldLayoutId id="2147483807" r:id="rId8"/>
    <p:sldLayoutId id="2147483786" r:id="rId9"/>
    <p:sldLayoutId id="2147483808" r:id="rId10"/>
    <p:sldLayoutId id="2147483809" r:id="rId11"/>
    <p:sldLayoutId id="2147483787" r:id="rId12"/>
    <p:sldLayoutId id="2147483788" r:id="rId13"/>
    <p:sldLayoutId id="2147483789" r:id="rId14"/>
    <p:sldLayoutId id="2147483790" r:id="rId15"/>
    <p:sldLayoutId id="2147483791" r:id="rId16"/>
    <p:sldLayoutId id="2147483792" r:id="rId17"/>
    <p:sldLayoutId id="2147483793" r:id="rId18"/>
    <p:sldLayoutId id="2147483794" r:id="rId19"/>
    <p:sldLayoutId id="2147483795" r:id="rId20"/>
    <p:sldLayoutId id="2147483810" r:id="rId21"/>
    <p:sldLayoutId id="2147483811" r:id="rId22"/>
    <p:sldLayoutId id="2147483812" r:id="rId23"/>
    <p:sldLayoutId id="2147483813" r:id="rId24"/>
    <p:sldLayoutId id="2147483814" r:id="rId25"/>
    <p:sldLayoutId id="2147483796" r:id="rId26"/>
    <p:sldLayoutId id="2147483815" r:id="rId27"/>
    <p:sldLayoutId id="2147483816" r:id="rId28"/>
    <p:sldLayoutId id="2147483797" r:id="rId29"/>
    <p:sldLayoutId id="2147483798" r:id="rId30"/>
    <p:sldLayoutId id="2147483799" r:id="rId31"/>
    <p:sldLayoutId id="2147483800" r:id="rId32"/>
    <p:sldLayoutId id="2147483817" r:id="rId33"/>
    <p:sldLayoutId id="2147483818" r:id="rId34"/>
    <p:sldLayoutId id="2147483819" r:id="rId35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ru-RU" sz="3199" b="1" kern="1200" cap="all" dirty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199" b="1">
          <a:solidFill>
            <a:schemeClr val="tx1"/>
          </a:solidFill>
          <a:latin typeface="Tahoma" panose="020B060403050404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199" b="1">
          <a:solidFill>
            <a:schemeClr val="tx1"/>
          </a:solidFill>
          <a:latin typeface="Tahoma" panose="020B060403050404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199" b="1">
          <a:solidFill>
            <a:schemeClr val="tx1"/>
          </a:solidFill>
          <a:latin typeface="Tahoma" panose="020B060403050404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199" b="1">
          <a:solidFill>
            <a:schemeClr val="tx1"/>
          </a:solidFill>
          <a:latin typeface="Tahoma" panose="020B0604030504040204" pitchFamily="34" charset="0"/>
        </a:defRPr>
      </a:lvl5pPr>
      <a:lvl6pPr marL="609493" algn="l" rtl="0" fontAlgn="base">
        <a:lnSpc>
          <a:spcPct val="90000"/>
        </a:lnSpc>
        <a:spcBef>
          <a:spcPct val="0"/>
        </a:spcBef>
        <a:spcAft>
          <a:spcPct val="0"/>
        </a:spcAft>
        <a:defRPr sz="3199" b="1">
          <a:solidFill>
            <a:schemeClr val="tx1"/>
          </a:solidFill>
          <a:latin typeface="Tahoma" panose="020B0604030504040204" pitchFamily="34" charset="0"/>
        </a:defRPr>
      </a:lvl6pPr>
      <a:lvl7pPr marL="1218987" algn="l" rtl="0" fontAlgn="base">
        <a:lnSpc>
          <a:spcPct val="90000"/>
        </a:lnSpc>
        <a:spcBef>
          <a:spcPct val="0"/>
        </a:spcBef>
        <a:spcAft>
          <a:spcPct val="0"/>
        </a:spcAft>
        <a:defRPr sz="3199" b="1">
          <a:solidFill>
            <a:schemeClr val="tx1"/>
          </a:solidFill>
          <a:latin typeface="Tahoma" panose="020B0604030504040204" pitchFamily="34" charset="0"/>
        </a:defRPr>
      </a:lvl7pPr>
      <a:lvl8pPr marL="1828480" algn="l" rtl="0" fontAlgn="base">
        <a:lnSpc>
          <a:spcPct val="90000"/>
        </a:lnSpc>
        <a:spcBef>
          <a:spcPct val="0"/>
        </a:spcBef>
        <a:spcAft>
          <a:spcPct val="0"/>
        </a:spcAft>
        <a:defRPr sz="3199" b="1">
          <a:solidFill>
            <a:schemeClr val="tx1"/>
          </a:solidFill>
          <a:latin typeface="Tahoma" panose="020B0604030504040204" pitchFamily="34" charset="0"/>
        </a:defRPr>
      </a:lvl8pPr>
      <a:lvl9pPr marL="2437973" algn="l" rtl="0" fontAlgn="base">
        <a:lnSpc>
          <a:spcPct val="90000"/>
        </a:lnSpc>
        <a:spcBef>
          <a:spcPct val="0"/>
        </a:spcBef>
        <a:spcAft>
          <a:spcPct val="0"/>
        </a:spcAft>
        <a:defRPr sz="3199" b="1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04747" indent="-304747" algn="l" rtl="0" eaLnBrk="0" fontAlgn="base" hangingPunct="0">
        <a:lnSpc>
          <a:spcPct val="90000"/>
        </a:lnSpc>
        <a:spcBef>
          <a:spcPts val="1333"/>
        </a:spcBef>
        <a:spcAft>
          <a:spcPct val="0"/>
        </a:spcAft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Geometria" panose="020B0503020204020204" pitchFamily="34" charset="-52"/>
          <a:cs typeface="Geometria"/>
        </a:defRPr>
      </a:lvl1pPr>
      <a:lvl2pPr marL="914240" indent="-304747" algn="l" rtl="0" eaLnBrk="0" fontAlgn="base" hangingPunct="0">
        <a:lnSpc>
          <a:spcPct val="90000"/>
        </a:lnSpc>
        <a:spcBef>
          <a:spcPts val="667"/>
        </a:spcBef>
        <a:spcAft>
          <a:spcPct val="0"/>
        </a:spcAft>
        <a:buFont typeface="Arial" panose="020B0604020202020204" pitchFamily="34" charset="0"/>
        <a:buChar char="•"/>
        <a:defRPr sz="3199" kern="1200">
          <a:solidFill>
            <a:schemeClr val="tx1"/>
          </a:solidFill>
          <a:latin typeface="+mn-lt"/>
          <a:ea typeface="Geometria" panose="020B0503020204020204" pitchFamily="34" charset="-52"/>
          <a:cs typeface="Geometria"/>
        </a:defRPr>
      </a:lvl2pPr>
      <a:lvl3pPr marL="1523733" indent="-304747" algn="l" rtl="0" eaLnBrk="0" fontAlgn="base" hangingPunct="0">
        <a:lnSpc>
          <a:spcPct val="90000"/>
        </a:lnSpc>
        <a:spcBef>
          <a:spcPts val="667"/>
        </a:spcBef>
        <a:spcAft>
          <a:spcPct val="0"/>
        </a:spcAft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Geometria" panose="020B0503020204020204" pitchFamily="34" charset="-52"/>
          <a:cs typeface="Geometria"/>
        </a:defRPr>
      </a:lvl3pPr>
      <a:lvl4pPr marL="2133227" indent="-304747" algn="l" rtl="0" eaLnBrk="0" fontAlgn="base" hangingPunct="0">
        <a:lnSpc>
          <a:spcPct val="90000"/>
        </a:lnSpc>
        <a:spcBef>
          <a:spcPts val="667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Geometria" panose="020B0503020204020204" pitchFamily="34" charset="-52"/>
          <a:cs typeface="Geometria"/>
        </a:defRPr>
      </a:lvl4pPr>
      <a:lvl5pPr marL="2742720" indent="-304747" algn="l" rtl="0" eaLnBrk="0" fontAlgn="base" hangingPunct="0">
        <a:lnSpc>
          <a:spcPct val="90000"/>
        </a:lnSpc>
        <a:spcBef>
          <a:spcPts val="667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Geometria" panose="020B0503020204020204" pitchFamily="34" charset="-52"/>
          <a:cs typeface="Geometria"/>
        </a:defRPr>
      </a:lvl5pPr>
      <a:lvl6pPr marL="3352213" indent="-304747" algn="l" defTabSz="121898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5990" y="1771904"/>
            <a:ext cx="1050002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843B0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1659" y="3163761"/>
            <a:ext cx="493606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776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5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jpeg"/><Relationship Id="rId5" Type="http://schemas.openxmlformats.org/officeDocument/2006/relationships/image" Target="../media/image8.gif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0" t="27061" r="44625" b="33918"/>
          <a:stretch/>
        </p:blipFill>
        <p:spPr>
          <a:xfrm>
            <a:off x="854350" y="467642"/>
            <a:ext cx="2016631" cy="1070243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854350" y="2053272"/>
            <a:ext cx="7921599" cy="291332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4000"/>
              </a:lnSpc>
            </a:pPr>
            <a:r>
              <a:rPr lang="ru-RU" altLang="ru-RU" sz="32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целевого обучения в 2022 г.</a:t>
            </a:r>
          </a:p>
          <a:p>
            <a:pPr>
              <a:lnSpc>
                <a:spcPct val="114000"/>
              </a:lnSpc>
            </a:pPr>
            <a:r>
              <a:rPr lang="ru-RU" altLang="ru-RU" sz="32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Задачи, проблемы пути решения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54350" y="5020314"/>
            <a:ext cx="587173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Докладчик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Пильникова Ирина Александровна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Директор Центра взаимодействия с работодателями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599390"/>
              </p:ext>
            </p:extLst>
          </p:nvPr>
        </p:nvGraphicFramePr>
        <p:xfrm>
          <a:off x="678905" y="583894"/>
          <a:ext cx="1853831" cy="839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" name="CorelDRAW" r:id="rId6" imgW="785880" imgH="355680" progId="">
                  <p:embed/>
                </p:oleObj>
              </mc:Choice>
              <mc:Fallback>
                <p:oleObj name="CorelDRAW" r:id="rId6" imgW="785880" imgH="355680" progId="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905" y="583894"/>
                        <a:ext cx="1853831" cy="8396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>
          <a:xfrm>
            <a:off x="854349" y="2341155"/>
            <a:ext cx="6386891" cy="125000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4000"/>
              </a:lnSpc>
            </a:pPr>
            <a:r>
              <a:rPr lang="ru-RU" altLang="ru-RU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году.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4633EB6-656F-491D-915F-BF3552E43973}"/>
              </a:ext>
            </a:extLst>
          </p:cNvPr>
          <p:cNvSpPr/>
          <p:nvPr/>
        </p:nvSpPr>
        <p:spPr>
          <a:xfrm>
            <a:off x="893606" y="4494416"/>
            <a:ext cx="709353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Докладчик:</a:t>
            </a:r>
          </a:p>
          <a:p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Пильникова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Ирина Александровна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директор Центра взаимодействия с работодателями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381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FED5E82F-D992-4AD2-B109-3FCEFD594FF4}"/>
              </a:ext>
            </a:extLst>
          </p:cNvPr>
          <p:cNvSpPr/>
          <p:nvPr/>
        </p:nvSpPr>
        <p:spPr>
          <a:xfrm>
            <a:off x="1215986" y="1739350"/>
            <a:ext cx="9923077" cy="4173457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923109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B17EB2A-5E2F-4934-8F1C-545608154001}"/>
              </a:ext>
            </a:extLst>
          </p:cNvPr>
          <p:cNvSpPr/>
          <p:nvPr/>
        </p:nvSpPr>
        <p:spPr>
          <a:xfrm>
            <a:off x="6021526" y="410148"/>
            <a:ext cx="5800898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Организация приема на целевое обучение в 2025 г. 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6C251AE5-3745-4E5E-8A96-EEFC942833CB}"/>
              </a:ext>
            </a:extLst>
          </p:cNvPr>
          <p:cNvSpPr/>
          <p:nvPr/>
        </p:nvSpPr>
        <p:spPr>
          <a:xfrm>
            <a:off x="1215986" y="2403764"/>
            <a:ext cx="9923077" cy="3823854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224627F-30C5-4CC2-9166-F0CD6D1167F9}"/>
              </a:ext>
            </a:extLst>
          </p:cNvPr>
          <p:cNvSpPr/>
          <p:nvPr/>
        </p:nvSpPr>
        <p:spPr>
          <a:xfrm>
            <a:off x="1023626" y="1189458"/>
            <a:ext cx="101447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Прием на целевое обучение в УрФУ в 2025 г.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3434A8C-5C7E-4524-A48A-1017E530CFB7}"/>
              </a:ext>
            </a:extLst>
          </p:cNvPr>
          <p:cNvSpPr/>
          <p:nvPr/>
        </p:nvSpPr>
        <p:spPr>
          <a:xfrm>
            <a:off x="2075711" y="1919676"/>
            <a:ext cx="8524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ТОП-7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УГН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бакалавриата и специалитета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 количеству мест целевой квоты</a:t>
            </a: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7AB087C0-1D50-49CB-B87D-3B3C3C1EE757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918953" y="2452820"/>
          <a:ext cx="8838124" cy="3532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21377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FED5E82F-D992-4AD2-B109-3FCEFD594FF4}"/>
              </a:ext>
            </a:extLst>
          </p:cNvPr>
          <p:cNvSpPr/>
          <p:nvPr/>
        </p:nvSpPr>
        <p:spPr>
          <a:xfrm>
            <a:off x="1215986" y="1739350"/>
            <a:ext cx="9923077" cy="4173457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923109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B17EB2A-5E2F-4934-8F1C-545608154001}"/>
              </a:ext>
            </a:extLst>
          </p:cNvPr>
          <p:cNvSpPr/>
          <p:nvPr/>
        </p:nvSpPr>
        <p:spPr>
          <a:xfrm>
            <a:off x="6021526" y="410148"/>
            <a:ext cx="5800898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Организация приема на целевое обучение в 2025 г. 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6C251AE5-3745-4E5E-8A96-EEFC942833CB}"/>
              </a:ext>
            </a:extLst>
          </p:cNvPr>
          <p:cNvSpPr/>
          <p:nvPr/>
        </p:nvSpPr>
        <p:spPr>
          <a:xfrm>
            <a:off x="1215986" y="2403764"/>
            <a:ext cx="9923077" cy="3823854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224627F-30C5-4CC2-9166-F0CD6D1167F9}"/>
              </a:ext>
            </a:extLst>
          </p:cNvPr>
          <p:cNvSpPr/>
          <p:nvPr/>
        </p:nvSpPr>
        <p:spPr>
          <a:xfrm>
            <a:off x="1023626" y="1189458"/>
            <a:ext cx="101447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Прием на целевое обучение в УрФУ в 2025 г.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3434A8C-5C7E-4524-A48A-1017E530CFB7}"/>
              </a:ext>
            </a:extLst>
          </p:cNvPr>
          <p:cNvSpPr/>
          <p:nvPr/>
        </p:nvSpPr>
        <p:spPr>
          <a:xfrm>
            <a:off x="2287861" y="1886702"/>
            <a:ext cx="77793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ТОП-7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УГН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магистратуры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 количеству мест целевой квоты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6" name="Диаграмма 15">
            <a:extLst>
              <a:ext uri="{FF2B5EF4-FFF2-40B4-BE49-F238E27FC236}">
                <a16:creationId xmlns:a16="http://schemas.microsoft.com/office/drawing/2014/main" id="{EB33C992-AA5C-4103-8B6B-1BDDC9B9D6A8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2101987" y="2514600"/>
          <a:ext cx="8472055" cy="3398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64343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id="{0A49DEEF-50A0-4783-B9DF-40D1BF0BB6D6}"/>
              </a:ext>
            </a:extLst>
          </p:cNvPr>
          <p:cNvSpPr/>
          <p:nvPr/>
        </p:nvSpPr>
        <p:spPr>
          <a:xfrm>
            <a:off x="6430222" y="1842654"/>
            <a:ext cx="4846123" cy="4071733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5E00B795-2B91-4B20-B5E1-F548034D6AFF}"/>
              </a:ext>
            </a:extLst>
          </p:cNvPr>
          <p:cNvSpPr/>
          <p:nvPr/>
        </p:nvSpPr>
        <p:spPr>
          <a:xfrm>
            <a:off x="1026245" y="1842655"/>
            <a:ext cx="4996657" cy="439158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ADD9A541-8940-44FB-8B85-4A427860B4B3}"/>
              </a:ext>
            </a:extLst>
          </p:cNvPr>
          <p:cNvSpPr/>
          <p:nvPr/>
        </p:nvSpPr>
        <p:spPr>
          <a:xfrm>
            <a:off x="6430222" y="2565219"/>
            <a:ext cx="4846123" cy="4111317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65B8EB8B-0C19-4AA3-897C-3F0A459742FB}"/>
              </a:ext>
            </a:extLst>
          </p:cNvPr>
          <p:cNvSpPr/>
          <p:nvPr/>
        </p:nvSpPr>
        <p:spPr>
          <a:xfrm>
            <a:off x="1036997" y="2565219"/>
            <a:ext cx="4996657" cy="4139647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62119" y="1292132"/>
            <a:ext cx="108148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Меры по обеспечению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выполнения плана приема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на места целевой квоты 2025 г.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92310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456588" y="2659743"/>
            <a:ext cx="4709167" cy="3962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проведение мероприятий по профориентации</a:t>
            </a:r>
          </a:p>
          <a:p>
            <a:pPr marR="0" lvl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для поступающих граждан</a:t>
            </a:r>
          </a:p>
          <a:p>
            <a:pPr marR="0" lvl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размещение предложений </a:t>
            </a:r>
            <a:r>
              <a:rPr kumimoji="0" lang="ru-RU" sz="13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 заключении договора о целевом обучении на </a:t>
            </a: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ЕЦП «Работа в России»</a:t>
            </a: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ru-RU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предоставление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гражданину в период обучения </a:t>
            </a: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мер поддержки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организация </a:t>
            </a: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прохождения всех видов практики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предоставление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площадки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для подготовки курсовых, учебно- и научно-исследовательских работ, дипломного проекта, получения практических навыков, необходимых в будущей профессии</a:t>
            </a: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профессиональное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сопровождение (наставничество) в рамках освоения образовательной программы</a:t>
            </a: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гарантированное трудоустройство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93955" y="2714638"/>
            <a:ext cx="4661235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проведение информационной кампании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среди поступающих и обучающихся о возможностях и перспективах обучения по договору о целевом обучении с заказчиком</a:t>
            </a: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информационно-консультационное сопровождение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поступающих на целевое обучение граждан</a:t>
            </a: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возможность участия во всех </a:t>
            </a: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стипендиальных программах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УрФУ</a:t>
            </a: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возможность </a:t>
            </a: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участия в проектном обучении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сотрудничестве с организациями - заказчиками целевого обучения;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возможность обучения </a:t>
            </a: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 индивидуальной образовательной траектории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рамках совместно разработанной образовательной программы с заказчиком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026779" y="2101228"/>
            <a:ext cx="3684237" cy="3366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Организации-заказчики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304869" y="2105206"/>
            <a:ext cx="4234689" cy="275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14855" y="1907737"/>
            <a:ext cx="36409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УрФУ имени первого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Президента России Б.Н. Ельцина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B17EB2A-5E2F-4934-8F1C-545608154001}"/>
              </a:ext>
            </a:extLst>
          </p:cNvPr>
          <p:cNvSpPr/>
          <p:nvPr/>
        </p:nvSpPr>
        <p:spPr>
          <a:xfrm>
            <a:off x="6021526" y="410148"/>
            <a:ext cx="5800898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 </a:t>
            </a:r>
          </a:p>
        </p:txBody>
      </p:sp>
    </p:spTree>
    <p:extLst>
      <p:ext uri="{BB962C8B-B14F-4D97-AF65-F5344CB8AC3E}">
        <p14:creationId xmlns:p14="http://schemas.microsoft.com/office/powerpoint/2010/main" val="33511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99803" y="3224655"/>
            <a:ext cx="7488832" cy="65311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32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0" t="27061" r="44625" b="33918"/>
          <a:stretch/>
        </p:blipFill>
        <p:spPr>
          <a:xfrm>
            <a:off x="854350" y="467642"/>
            <a:ext cx="2016631" cy="107024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99803" y="2875067"/>
            <a:ext cx="63772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ВОПРОСЫ И КОНСУЛЬТАЦИИ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 ПРИЕМУ НА ЦЕЛЕВОЕ ОБУЧЕНИЕ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Центр взаимодействия с работодателями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УрФУ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620002, г. Екатеринбург, ул. Мира, 19, к. ГУК-102;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тел.: +7 (343) 375-45-82;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e-mail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y.e.kazakova@urfu.ru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i.a.pilnikova@urfu.ru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2" descr="http://qrcoder.ru/code/?https%3A%2F%2Furfu.ru%2Fru%2Fapplicant%2Fpriem-na-celevoe-obuchenie%2F&amp;4&amp;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591" y="2875067"/>
            <a:ext cx="1311231" cy="1311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2C747CB-1224-456B-BC8B-44A975D78B4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3F4DA511-8EA6-4B6D-BDA3-172ABF984D70}"/>
              </a:ext>
            </a:extLst>
          </p:cNvPr>
          <p:cNvSpPr txBox="1">
            <a:spLocks/>
          </p:cNvSpPr>
          <p:nvPr/>
        </p:nvSpPr>
        <p:spPr>
          <a:xfrm>
            <a:off x="852203" y="3377055"/>
            <a:ext cx="7488832" cy="65311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32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4A26B8A-A21F-47A7-B482-8EF15075275C}"/>
              </a:ext>
            </a:extLst>
          </p:cNvPr>
          <p:cNvSpPr/>
          <p:nvPr/>
        </p:nvSpPr>
        <p:spPr>
          <a:xfrm>
            <a:off x="852203" y="3027467"/>
            <a:ext cx="63772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ВОПРОСЫ И КОНСУЛЬТАЦИИ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 ПРИЕМУ НА ЦЕЛЕВОЕ ОБУЧЕНИЕ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Центр взаимодействия с работодателями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УрФУ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620002, г. Екатеринбург, ул. Мира, 19, к. ГУК-102;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тел.: +7 (343) 375-45-82;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e-mail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y.e.kazakova@urfu.ru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i.a.pilnikova@urfu.ru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3" name="Picture 2" descr="http://qrcoder.ru/code/?https%3A%2F%2Furfu.ru%2Fru%2Fapplicant%2Fpriem-na-celevoe-obuchenie%2F&amp;4&amp;0">
            <a:extLst>
              <a:ext uri="{FF2B5EF4-FFF2-40B4-BE49-F238E27FC236}">
                <a16:creationId xmlns:a16="http://schemas.microsoft.com/office/drawing/2014/main" id="{D3D66AE2-8DAB-4D93-9387-E43FE2D4D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6426" y="602954"/>
            <a:ext cx="1118896" cy="1118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E0386BF0-514E-464E-A91D-1A43E1609EAA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678905" y="583894"/>
          <a:ext cx="1853831" cy="839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CorelDRAW" r:id="rId7" imgW="785880" imgH="355680" progId="">
                  <p:embed/>
                </p:oleObj>
              </mc:Choice>
              <mc:Fallback>
                <p:oleObj name="CorelDRAW" r:id="rId7" imgW="785880" imgH="355680" progId="">
                  <p:embed/>
                  <p:pic>
                    <p:nvPicPr>
                      <p:cNvPr id="14" name="Объект 13">
                        <a:extLst>
                          <a:ext uri="{FF2B5EF4-FFF2-40B4-BE49-F238E27FC236}">
                            <a16:creationId xmlns:a16="http://schemas.microsoft.com/office/drawing/2014/main" id="{E0386BF0-514E-464E-A91D-1A43E1609E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905" y="583894"/>
                        <a:ext cx="1853831" cy="8396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6406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EEE97A7D-A871-47D5-B9B1-B21A1942CD57}"/>
              </a:ext>
            </a:extLst>
          </p:cNvPr>
          <p:cNvSpPr/>
          <p:nvPr/>
        </p:nvSpPr>
        <p:spPr>
          <a:xfrm>
            <a:off x="970078" y="1608781"/>
            <a:ext cx="10696869" cy="973591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object 3"/>
          <p:cNvSpPr txBox="1"/>
          <p:nvPr/>
        </p:nvSpPr>
        <p:spPr>
          <a:xfrm>
            <a:off x="970078" y="1166610"/>
            <a:ext cx="1066799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 eaLnBrk="1" fontAlgn="auto" hangingPunct="1">
              <a:spcBef>
                <a:spcPts val="100"/>
              </a:spcBef>
              <a:spcAft>
                <a:spcPts val="0"/>
              </a:spcAft>
            </a:pPr>
            <a:r>
              <a:rPr lang="ru-RU" b="1" spc="-10" dirty="0">
                <a:solidFill>
                  <a:srgbClr val="003399"/>
                </a:solidFill>
                <a:latin typeface="Arial"/>
                <a:cs typeface="Arial"/>
              </a:rPr>
              <a:t>ЦЕЛЕВОЕ ОБУЧЕНИЕ</a:t>
            </a:r>
            <a:endParaRPr sz="1600" dirty="0">
              <a:solidFill>
                <a:srgbClr val="003399"/>
              </a:solidFill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363829"/>
              </p:ext>
            </p:extLst>
          </p:nvPr>
        </p:nvGraphicFramePr>
        <p:xfrm>
          <a:off x="1378526" y="1771687"/>
          <a:ext cx="10106892" cy="6477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06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7777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Целевое обучение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– это обучение на бюджетной основе по договору о целевом обучении с заказчиком целевого обучения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>
                    <a:lnL w="3175">
                      <a:noFill/>
                      <a:prstDash val="solid"/>
                    </a:lnL>
                    <a:lnR w="3175">
                      <a:noFill/>
                      <a:prstDash val="solid"/>
                    </a:lnR>
                    <a:lnT w="3175">
                      <a:noFill/>
                      <a:prstDash val="soli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8559545" y="76962"/>
            <a:ext cx="11353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</a:pP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Це</a:t>
            </a:r>
            <a:r>
              <a:rPr sz="1100" spc="-5" dirty="0">
                <a:solidFill>
                  <a:srgbClr val="7E7E7E"/>
                </a:solidFill>
                <a:latin typeface="Calibri"/>
                <a:cs typeface="Calibri"/>
              </a:rPr>
              <a:t>лев</a:t>
            </a:r>
            <a:r>
              <a:rPr sz="1100" spc="5" dirty="0">
                <a:solidFill>
                  <a:srgbClr val="7E7E7E"/>
                </a:solidFill>
                <a:latin typeface="Calibri"/>
                <a:cs typeface="Calibri"/>
              </a:rPr>
              <a:t>о</a:t>
            </a: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е</a:t>
            </a:r>
            <a:r>
              <a:rPr sz="1100" spc="-3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100" spc="5" dirty="0">
                <a:solidFill>
                  <a:srgbClr val="7E7E7E"/>
                </a:solidFill>
                <a:latin typeface="Calibri"/>
                <a:cs typeface="Calibri"/>
              </a:rPr>
              <a:t>о</a:t>
            </a: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бучение</a:t>
            </a:r>
            <a:endParaRPr sz="110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493756" y="76962"/>
            <a:ext cx="9652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</a:pP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4</a:t>
            </a:r>
            <a:endParaRPr sz="1100">
              <a:solidFill>
                <a:prstClr val="black"/>
              </a:solidFill>
              <a:latin typeface="Calibri"/>
              <a:cs typeface="Calibri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923109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40EDCA3-A419-4C96-839C-AD5BDFAAB4BA}"/>
              </a:ext>
            </a:extLst>
          </p:cNvPr>
          <p:cNvSpPr/>
          <p:nvPr/>
        </p:nvSpPr>
        <p:spPr>
          <a:xfrm>
            <a:off x="6021526" y="410148"/>
            <a:ext cx="5800898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 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DB591CA5-A9DD-4FFB-B5FC-8219EA54B63C}"/>
              </a:ext>
            </a:extLst>
          </p:cNvPr>
          <p:cNvSpPr/>
          <p:nvPr/>
        </p:nvSpPr>
        <p:spPr>
          <a:xfrm>
            <a:off x="933641" y="2980723"/>
            <a:ext cx="5301929" cy="1654652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234059-91C1-4625-AAE1-47AF131E34AC}"/>
              </a:ext>
            </a:extLst>
          </p:cNvPr>
          <p:cNvSpPr txBox="1"/>
          <p:nvPr/>
        </p:nvSpPr>
        <p:spPr>
          <a:xfrm>
            <a:off x="933641" y="2996221"/>
            <a:ext cx="53019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Преимущества для поступающих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Возможность выбора будущего места работы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Гарантированное трудоустройство по завершении обучения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Дополнительные меры поддержки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во время обучения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83A00FED-7944-4E7B-9E03-6B59A4C713EA}"/>
              </a:ext>
            </a:extLst>
          </p:cNvPr>
          <p:cNvSpPr/>
          <p:nvPr/>
        </p:nvSpPr>
        <p:spPr>
          <a:xfrm>
            <a:off x="6686418" y="2981224"/>
            <a:ext cx="5136006" cy="1654151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7B7DB9-309D-45F7-BB38-2E6950EA85E3}"/>
              </a:ext>
            </a:extLst>
          </p:cNvPr>
          <p:cNvSpPr txBox="1"/>
          <p:nvPr/>
        </p:nvSpPr>
        <p:spPr>
          <a:xfrm>
            <a:off x="6841895" y="2996221"/>
            <a:ext cx="48250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Преимущества для заказчиков: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Эффективное решение кадровых вопросов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Привлечение в организации специалистов нужного профиля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Учёт специфики предприятия/организации при обучении</a:t>
            </a:r>
          </a:p>
        </p:txBody>
      </p:sp>
      <p:grpSp>
        <p:nvGrpSpPr>
          <p:cNvPr id="14" name="object 3">
            <a:extLst>
              <a:ext uri="{FF2B5EF4-FFF2-40B4-BE49-F238E27FC236}">
                <a16:creationId xmlns:a16="http://schemas.microsoft.com/office/drawing/2014/main" id="{63C2DE95-6006-43D7-9881-18E1419BDAB6}"/>
              </a:ext>
            </a:extLst>
          </p:cNvPr>
          <p:cNvGrpSpPr/>
          <p:nvPr/>
        </p:nvGrpSpPr>
        <p:grpSpPr>
          <a:xfrm>
            <a:off x="3584606" y="2569110"/>
            <a:ext cx="500062" cy="395198"/>
            <a:chOff x="4224337" y="2968561"/>
            <a:chExt cx="695325" cy="548005"/>
          </a:xfrm>
          <a:solidFill>
            <a:srgbClr val="FF0000"/>
          </a:solidFill>
        </p:grpSpPr>
        <p:sp>
          <p:nvSpPr>
            <p:cNvPr id="15" name="object 4">
              <a:extLst>
                <a:ext uri="{FF2B5EF4-FFF2-40B4-BE49-F238E27FC236}">
                  <a16:creationId xmlns:a16="http://schemas.microsoft.com/office/drawing/2014/main" id="{BC61917A-8EBF-4A8C-B856-54BA6A2B0A6A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171450" y="0"/>
                  </a:lnTo>
                  <a:lnTo>
                    <a:pt x="171450" y="277240"/>
                  </a:lnTo>
                  <a:lnTo>
                    <a:pt x="0" y="277240"/>
                  </a:lnTo>
                  <a:lnTo>
                    <a:pt x="342900" y="537972"/>
                  </a:lnTo>
                  <a:lnTo>
                    <a:pt x="685800" y="277240"/>
                  </a:lnTo>
                  <a:lnTo>
                    <a:pt x="514350" y="27724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" name="object 5">
              <a:extLst>
                <a:ext uri="{FF2B5EF4-FFF2-40B4-BE49-F238E27FC236}">
                  <a16:creationId xmlns:a16="http://schemas.microsoft.com/office/drawing/2014/main" id="{FB69BA92-F1C3-4CDA-8B33-F97795B67EF5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514350" y="277240"/>
                  </a:lnTo>
                  <a:lnTo>
                    <a:pt x="685800" y="277240"/>
                  </a:lnTo>
                  <a:lnTo>
                    <a:pt x="342900" y="537972"/>
                  </a:lnTo>
                  <a:lnTo>
                    <a:pt x="0" y="277240"/>
                  </a:lnTo>
                  <a:lnTo>
                    <a:pt x="171450" y="277240"/>
                  </a:lnTo>
                  <a:lnTo>
                    <a:pt x="171450" y="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 w="9525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7" name="object 3">
            <a:extLst>
              <a:ext uri="{FF2B5EF4-FFF2-40B4-BE49-F238E27FC236}">
                <a16:creationId xmlns:a16="http://schemas.microsoft.com/office/drawing/2014/main" id="{7CEB0AEE-2DD8-4D50-8CA8-FB4847A2827F}"/>
              </a:ext>
            </a:extLst>
          </p:cNvPr>
          <p:cNvGrpSpPr/>
          <p:nvPr/>
        </p:nvGrpSpPr>
        <p:grpSpPr>
          <a:xfrm>
            <a:off x="8877204" y="2593355"/>
            <a:ext cx="500062" cy="395198"/>
            <a:chOff x="4224337" y="2968561"/>
            <a:chExt cx="695325" cy="548005"/>
          </a:xfrm>
          <a:solidFill>
            <a:srgbClr val="FF0000"/>
          </a:solidFill>
        </p:grpSpPr>
        <p:sp>
          <p:nvSpPr>
            <p:cNvPr id="18" name="object 4">
              <a:extLst>
                <a:ext uri="{FF2B5EF4-FFF2-40B4-BE49-F238E27FC236}">
                  <a16:creationId xmlns:a16="http://schemas.microsoft.com/office/drawing/2014/main" id="{EA21B22D-738B-44D4-A806-9C3F55D316BF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171450" y="0"/>
                  </a:lnTo>
                  <a:lnTo>
                    <a:pt x="171450" y="277240"/>
                  </a:lnTo>
                  <a:lnTo>
                    <a:pt x="0" y="277240"/>
                  </a:lnTo>
                  <a:lnTo>
                    <a:pt x="342900" y="537972"/>
                  </a:lnTo>
                  <a:lnTo>
                    <a:pt x="685800" y="277240"/>
                  </a:lnTo>
                  <a:lnTo>
                    <a:pt x="514350" y="27724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9" name="object 5">
              <a:extLst>
                <a:ext uri="{FF2B5EF4-FFF2-40B4-BE49-F238E27FC236}">
                  <a16:creationId xmlns:a16="http://schemas.microsoft.com/office/drawing/2014/main" id="{134A0F87-8BFF-4C0A-87D5-FF2224C09DD0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514350" y="277240"/>
                  </a:lnTo>
                  <a:lnTo>
                    <a:pt x="685800" y="277240"/>
                  </a:lnTo>
                  <a:lnTo>
                    <a:pt x="342900" y="537972"/>
                  </a:lnTo>
                  <a:lnTo>
                    <a:pt x="0" y="277240"/>
                  </a:lnTo>
                  <a:lnTo>
                    <a:pt x="171450" y="277240"/>
                  </a:lnTo>
                  <a:lnTo>
                    <a:pt x="171450" y="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 w="9525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8A6087C6-9730-445E-85A2-0915BD85C6D1}"/>
              </a:ext>
            </a:extLst>
          </p:cNvPr>
          <p:cNvSpPr/>
          <p:nvPr/>
        </p:nvSpPr>
        <p:spPr>
          <a:xfrm>
            <a:off x="852055" y="4961125"/>
            <a:ext cx="10970369" cy="1486727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CC502D-AF49-4FE5-8D2D-1C2F160BA2E2}"/>
              </a:ext>
            </a:extLst>
          </p:cNvPr>
          <p:cNvSpPr txBox="1"/>
          <p:nvPr/>
        </p:nvSpPr>
        <p:spPr>
          <a:xfrm>
            <a:off x="1226127" y="5112327"/>
            <a:ext cx="102592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/>
              <a:t>Прием на целевое обучение по квоте</a:t>
            </a:r>
            <a:r>
              <a:rPr lang="ru-RU" dirty="0"/>
              <a:t> проводится для граждан, которые дали согласие на заключение договора о целевом обучении с заказчиками, соответствующими </a:t>
            </a:r>
            <a:r>
              <a:rPr lang="ru-RU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требованиям</a:t>
            </a:r>
            <a:r>
              <a:rPr lang="ru-RU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статьи 71.1</a:t>
            </a:r>
            <a:r>
              <a:rPr lang="ru-RU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ФЗ от 29.12.2012 г. № 273-ФЗ  «Об образовании в Российской Федерации»</a:t>
            </a:r>
          </a:p>
        </p:txBody>
      </p:sp>
    </p:spTree>
    <p:extLst>
      <p:ext uri="{BB962C8B-B14F-4D97-AF65-F5344CB8AC3E}">
        <p14:creationId xmlns:p14="http://schemas.microsoft.com/office/powerpoint/2010/main" val="2323651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923109"/>
          </a:xfrm>
          <a:prstGeom prst="rect">
            <a:avLst/>
          </a:prstGeom>
        </p:spPr>
      </p:pic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B8EE279-924A-475A-810F-27D1B31CC783}"/>
              </a:ext>
            </a:extLst>
          </p:cNvPr>
          <p:cNvSpPr/>
          <p:nvPr/>
        </p:nvSpPr>
        <p:spPr>
          <a:xfrm>
            <a:off x="1203512" y="2001798"/>
            <a:ext cx="10201132" cy="3976255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770CF588-69AE-4E6D-B3FD-CD48ECF7E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7742" y="2235600"/>
            <a:ext cx="9360746" cy="1856919"/>
          </a:xfrm>
          <a:prstGeom prst="rect">
            <a:avLst/>
          </a:prstGeom>
          <a:noFill/>
          <a:ln w="12700" cmpd="sng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ru-RU"/>
            </a:defPPr>
            <a:lvl1pPr algn="just" eaLnBrk="1" hangingPunct="1">
              <a:buFontTx/>
              <a:buNone/>
              <a:defRPr sz="17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/>
            </a:lvl9pPr>
          </a:lstStyle>
          <a:p>
            <a:pPr algn="ctr">
              <a:spcBef>
                <a:spcPts val="0"/>
              </a:spcBef>
              <a:buClr>
                <a:schemeClr val="tx1"/>
              </a:buClr>
            </a:pPr>
            <a:r>
              <a:rPr lang="ru-RU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29.12.2012 года N 273-ФЗ</a:t>
            </a:r>
            <a:r>
              <a:rPr lang="ru-RU" sz="18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spcBef>
                <a:spcPts val="0"/>
              </a:spcBef>
              <a:buClr>
                <a:schemeClr val="tx1"/>
              </a:buClr>
            </a:pPr>
            <a:r>
              <a:rPr lang="ru-RU" sz="18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образовании в Российской Федерации»</a:t>
            </a:r>
          </a:p>
          <a:p>
            <a:pPr algn="ctr">
              <a:spcBef>
                <a:spcPts val="800"/>
              </a:spcBef>
              <a:buClr>
                <a:schemeClr val="tx1"/>
              </a:buClr>
            </a:pPr>
            <a:r>
              <a:rPr lang="ru-RU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Постановление Правительства РФ от 27.04.2024 г. № 555</a:t>
            </a:r>
          </a:p>
          <a:p>
            <a:pPr algn="ctr">
              <a:spcBef>
                <a:spcPts val="0"/>
              </a:spcBef>
              <a:buClr>
                <a:schemeClr val="tx1"/>
              </a:buClr>
            </a:pPr>
            <a:r>
              <a:rPr lang="ru-RU" sz="16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(ред. от 07.04.2025 )</a:t>
            </a:r>
          </a:p>
          <a:p>
            <a:pPr algn="ctr">
              <a:spcBef>
                <a:spcPts val="0"/>
              </a:spcBef>
              <a:buClr>
                <a:schemeClr val="tx1"/>
              </a:buClr>
            </a:pPr>
            <a:r>
              <a:rPr lang="ru-RU" sz="18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целевом обучении по образовательным программам среднего профессионального и высшего образования»: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217920" y="403013"/>
            <a:ext cx="5683135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6AE1868-2B0D-4C84-BE76-7CD5E03AD755}"/>
              </a:ext>
            </a:extLst>
          </p:cNvPr>
          <p:cNvSpPr/>
          <p:nvPr/>
        </p:nvSpPr>
        <p:spPr>
          <a:xfrm>
            <a:off x="3749556" y="1290222"/>
            <a:ext cx="46928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нормативно-правовые акты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9AB894-E185-4C36-836E-C0AA9D76679C}"/>
              </a:ext>
            </a:extLst>
          </p:cNvPr>
          <p:cNvSpPr txBox="1"/>
          <p:nvPr/>
        </p:nvSpPr>
        <p:spPr>
          <a:xfrm>
            <a:off x="1718056" y="4169766"/>
            <a:ext cx="9360746" cy="1118209"/>
          </a:xfrm>
          <a:prstGeom prst="rect">
            <a:avLst/>
          </a:prstGeom>
          <a:noFill/>
        </p:spPr>
        <p:txBody>
          <a:bodyPr wrap="square" lIns="36000" rIns="36000" rtlCol="0">
            <a:noAutofit/>
          </a:bodyPr>
          <a:lstStyle/>
          <a:p>
            <a:pPr marL="1943100" lvl="3" indent="-285750">
              <a:spcBef>
                <a:spcPts val="600"/>
              </a:spcBef>
              <a:buClr>
                <a:prstClr val="black"/>
              </a:buClr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Положение о целевом обучении</a:t>
            </a:r>
          </a:p>
          <a:p>
            <a:pPr marL="1943100" lvl="3" indent="-285750">
              <a:spcBef>
                <a:spcPts val="600"/>
              </a:spcBef>
              <a:buClr>
                <a:prstClr val="black"/>
              </a:buClr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предложения заказчиков о заключении договора о целевом обучении</a:t>
            </a:r>
          </a:p>
          <a:p>
            <a:pPr marL="1943100" lvl="3" indent="-285750">
              <a:spcBef>
                <a:spcPts val="600"/>
              </a:spcBef>
              <a:buClr>
                <a:prstClr val="black"/>
              </a:buClr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заявки на заключение договора о целевом обучении</a:t>
            </a:r>
          </a:p>
          <a:p>
            <a:pPr marL="1943100" lvl="3" indent="-285750">
              <a:spcBef>
                <a:spcPts val="600"/>
              </a:spcBef>
              <a:buClr>
                <a:prstClr val="black"/>
              </a:buClr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договора о целевом обучении</a:t>
            </a:r>
          </a:p>
        </p:txBody>
      </p:sp>
    </p:spTree>
    <p:extLst>
      <p:ext uri="{BB962C8B-B14F-4D97-AF65-F5344CB8AC3E}">
        <p14:creationId xmlns:p14="http://schemas.microsoft.com/office/powerpoint/2010/main" val="76581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D2734A20-BFDB-436C-9449-9683B0458827}"/>
              </a:ext>
            </a:extLst>
          </p:cNvPr>
          <p:cNvSpPr/>
          <p:nvPr/>
        </p:nvSpPr>
        <p:spPr>
          <a:xfrm>
            <a:off x="1062185" y="1562948"/>
            <a:ext cx="9967687" cy="930869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487918" y="76962"/>
            <a:ext cx="11353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Це</a:t>
            </a:r>
            <a:r>
              <a:rPr kumimoji="0" sz="1100" b="0" i="0" u="none" strike="noStrike" kern="1200" cap="none" spc="-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лев</a:t>
            </a:r>
            <a:r>
              <a:rPr kumimoji="0" sz="1100" b="0" i="0" u="none" strike="noStrike" kern="1200" cap="none" spc="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о</a:t>
            </a: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е</a:t>
            </a:r>
            <a:r>
              <a:rPr kumimoji="0" sz="1100" b="0" i="0" u="none" strike="noStrike" kern="1200" cap="none" spc="-3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100" b="0" i="0" u="none" strike="noStrike" kern="1200" cap="none" spc="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о</a:t>
            </a: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бучение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422128" y="76962"/>
            <a:ext cx="16891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17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-4022"/>
            <a:ext cx="12192000" cy="886041"/>
          </a:xfrm>
          <a:prstGeom prst="rect">
            <a:avLst/>
          </a:prstGeom>
        </p:spPr>
      </p:pic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3E58B8C6-676F-4E8F-B0F1-3682DC038424}"/>
              </a:ext>
            </a:extLst>
          </p:cNvPr>
          <p:cNvSpPr/>
          <p:nvPr/>
        </p:nvSpPr>
        <p:spPr>
          <a:xfrm>
            <a:off x="2971800" y="963003"/>
            <a:ext cx="66514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40405" marR="0" lvl="0" indent="0" algn="l" defTabSz="914400" rtl="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45F25468-9C30-4005-B6AF-D7153CB86848}"/>
              </a:ext>
            </a:extLst>
          </p:cNvPr>
          <p:cNvSpPr/>
          <p:nvPr/>
        </p:nvSpPr>
        <p:spPr>
          <a:xfrm>
            <a:off x="4536534" y="1042417"/>
            <a:ext cx="3118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-1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Предложения заказчиков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AEAABF3-04C7-4188-B064-E52AF2B0BA60}"/>
              </a:ext>
            </a:extLst>
          </p:cNvPr>
          <p:cNvSpPr/>
          <p:nvPr/>
        </p:nvSpPr>
        <p:spPr>
          <a:xfrm>
            <a:off x="1537093" y="1718792"/>
            <a:ext cx="90539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pc="-1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Заказчики формируют </a:t>
            </a:r>
            <a:r>
              <a:rPr lang="ru-RU" b="1"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предложения</a:t>
            </a:r>
            <a:r>
              <a:rPr lang="ru-RU" spc="-1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 заключении договоров о целевом обучении на </a:t>
            </a:r>
            <a:r>
              <a:rPr lang="ru-RU" b="1"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ЕЦП «Работа в России»</a:t>
            </a:r>
            <a:endParaRPr lang="ru-RU" b="1" spc="-10" dirty="0">
              <a:latin typeface="Arial"/>
              <a:cs typeface="Arial"/>
            </a:endParaRPr>
          </a:p>
        </p:txBody>
      </p:sp>
      <p:sp>
        <p:nvSpPr>
          <p:cNvPr id="46" name="Прямоугольник: скругленные углы 45">
            <a:extLst>
              <a:ext uri="{FF2B5EF4-FFF2-40B4-BE49-F238E27FC236}">
                <a16:creationId xmlns:a16="http://schemas.microsoft.com/office/drawing/2014/main" id="{337CD017-EAD3-4D47-8F11-36FD833BC90A}"/>
              </a:ext>
            </a:extLst>
          </p:cNvPr>
          <p:cNvSpPr/>
          <p:nvPr/>
        </p:nvSpPr>
        <p:spPr>
          <a:xfrm>
            <a:off x="984100" y="2710103"/>
            <a:ext cx="9967687" cy="2709036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7" name="Прямоугольник: скругленные углы 46">
            <a:extLst>
              <a:ext uri="{FF2B5EF4-FFF2-40B4-BE49-F238E27FC236}">
                <a16:creationId xmlns:a16="http://schemas.microsoft.com/office/drawing/2014/main" id="{DE437650-43B1-4387-AA72-DCAF09D51426}"/>
              </a:ext>
            </a:extLst>
          </p:cNvPr>
          <p:cNvSpPr/>
          <p:nvPr/>
        </p:nvSpPr>
        <p:spPr>
          <a:xfrm>
            <a:off x="9698182" y="2087147"/>
            <a:ext cx="1974503" cy="1125798"/>
          </a:xfrm>
          <a:prstGeom prst="roundRect">
            <a:avLst/>
          </a:prstGeom>
          <a:solidFill>
            <a:srgbClr val="C2D9FE"/>
          </a:solidFill>
          <a:ln w="44450">
            <a:solidFill>
              <a:srgbClr val="0033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0805" marR="160020" lvl="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8" name="object 10">
            <a:extLst>
              <a:ext uri="{FF2B5EF4-FFF2-40B4-BE49-F238E27FC236}">
                <a16:creationId xmlns:a16="http://schemas.microsoft.com/office/drawing/2014/main" id="{0CF2C4D1-87B1-44BD-A5B8-C02871A41968}"/>
              </a:ext>
            </a:extLst>
          </p:cNvPr>
          <p:cNvSpPr txBox="1"/>
          <p:nvPr/>
        </p:nvSpPr>
        <p:spPr>
          <a:xfrm>
            <a:off x="9801000" y="2214129"/>
            <a:ext cx="1865190" cy="861774"/>
          </a:xfrm>
          <a:prstGeom prst="rect">
            <a:avLst/>
          </a:prstGeom>
          <a:ln w="3175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90805" marR="16002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Срок размещения</a:t>
            </a:r>
            <a:r>
              <a:rPr kumimoji="0" lang="ru-RU" sz="1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п</a:t>
            </a:r>
            <a:r>
              <a:rPr kumimoji="0" sz="1400" b="0" i="0" u="none" strike="noStrike" kern="1200" cap="none" spc="-1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редложени</a:t>
            </a:r>
            <a:r>
              <a:rPr kumimoji="0" lang="ru-RU" sz="1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й – </a:t>
            </a:r>
            <a:endParaRPr kumimoji="0" lang="ru-RU" sz="1400" b="0" i="0" u="none" strike="noStrike" kern="1200" cap="none" spc="-4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90805" marR="16002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1200" cap="none" spc="-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не</a:t>
            </a:r>
            <a:r>
              <a:rPr kumimoji="0" sz="14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00" b="1" i="0" u="none" strike="noStrike" kern="1200" cap="none" spc="-1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позднее</a:t>
            </a:r>
            <a:r>
              <a:rPr kumimoji="0" sz="1400" b="1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endParaRPr kumimoji="0" lang="ru-RU" sz="1400" b="1" i="0" u="none" strike="noStrike" kern="1200" cap="none" spc="1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90805" marR="16002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</a:t>
            </a:r>
            <a:r>
              <a:rPr kumimoji="0" sz="14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00" b="1" i="0" u="none" strike="noStrike" kern="1200" cap="none" spc="-5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июня</a:t>
            </a:r>
            <a:r>
              <a:rPr kumimoji="0" sz="1400" b="1" i="0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2025 г.</a:t>
            </a:r>
            <a:r>
              <a:rPr kumimoji="0" sz="14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3A5909-B83A-42D7-B3C2-43019CFD090A}"/>
              </a:ext>
            </a:extLst>
          </p:cNvPr>
          <p:cNvSpPr txBox="1"/>
          <p:nvPr/>
        </p:nvSpPr>
        <p:spPr>
          <a:xfrm>
            <a:off x="1886635" y="3129853"/>
            <a:ext cx="914323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spc="-10" dirty="0">
                <a:solidFill>
                  <a:prstClr val="black"/>
                </a:solidFill>
                <a:latin typeface="Arial"/>
                <a:cs typeface="Arial"/>
              </a:rPr>
              <a:t>Полное </a:t>
            </a:r>
            <a:r>
              <a:rPr lang="ru-RU" sz="1600" b="1" spc="-10" dirty="0">
                <a:solidFill>
                  <a:srgbClr val="FF0000"/>
                </a:solidFill>
                <a:latin typeface="Arial"/>
                <a:cs typeface="Arial"/>
              </a:rPr>
              <a:t>наименование</a:t>
            </a:r>
            <a:r>
              <a:rPr lang="ru-RU" sz="1600" b="1" spc="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1600" b="1" spc="-5" dirty="0">
                <a:solidFill>
                  <a:srgbClr val="FF0000"/>
                </a:solidFill>
                <a:latin typeface="Arial"/>
                <a:cs typeface="Arial"/>
              </a:rPr>
              <a:t>заказчика</a:t>
            </a:r>
          </a:p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b="1" spc="-10" dirty="0">
                <a:solidFill>
                  <a:srgbClr val="FF0000"/>
                </a:solidFill>
                <a:latin typeface="Arial"/>
                <a:cs typeface="Arial"/>
              </a:rPr>
              <a:t>Количество</a:t>
            </a:r>
            <a:r>
              <a:rPr lang="ru-RU" sz="1600" b="1" spc="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1600" b="1" spc="-10" dirty="0">
                <a:solidFill>
                  <a:srgbClr val="FF0000"/>
                </a:solidFill>
                <a:latin typeface="Arial"/>
                <a:cs typeface="Arial"/>
              </a:rPr>
              <a:t>договоров</a:t>
            </a:r>
            <a:r>
              <a:rPr lang="ru-RU" sz="1600" b="1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о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целевом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обучении,</a:t>
            </a:r>
            <a:r>
              <a:rPr lang="ru-RU" sz="1600" spc="6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которые</a:t>
            </a:r>
            <a:r>
              <a:rPr lang="ru-RU" sz="1600" spc="1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0" dirty="0">
                <a:solidFill>
                  <a:prstClr val="black"/>
                </a:solidFill>
                <a:latin typeface="Arial"/>
                <a:cs typeface="Arial"/>
              </a:rPr>
              <a:t>заказчик</a:t>
            </a:r>
            <a:r>
              <a:rPr lang="ru-RU" sz="1600" spc="3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0" dirty="0">
                <a:solidFill>
                  <a:prstClr val="black"/>
                </a:solidFill>
                <a:latin typeface="Arial"/>
                <a:cs typeface="Arial"/>
              </a:rPr>
              <a:t>намерен</a:t>
            </a:r>
            <a:r>
              <a:rPr lang="ru-RU" sz="1600" spc="3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0" dirty="0">
                <a:solidFill>
                  <a:prstClr val="black"/>
                </a:solidFill>
                <a:latin typeface="Arial"/>
                <a:cs typeface="Arial"/>
              </a:rPr>
              <a:t>заключить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Характеристики обучения </a:t>
            </a:r>
            <a:r>
              <a:rPr lang="ru-RU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образовательной программе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600" b="1" kern="0" spc="-5" dirty="0">
                <a:solidFill>
                  <a:srgbClr val="FF0000"/>
                </a:solidFill>
                <a:latin typeface="Arial"/>
                <a:cs typeface="Arial"/>
              </a:rPr>
              <a:t>Меры</a:t>
            </a:r>
            <a:r>
              <a:rPr lang="ru-RU" sz="1600" b="1" kern="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1600" b="1" kern="0" spc="-10" dirty="0">
                <a:solidFill>
                  <a:srgbClr val="FF0000"/>
                </a:solidFill>
                <a:latin typeface="Arial"/>
                <a:cs typeface="Arial"/>
              </a:rPr>
              <a:t>поддержки</a:t>
            </a:r>
            <a:r>
              <a:rPr lang="ru-RU" sz="1600" b="1" kern="0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1600" kern="0" spc="-5" dirty="0">
                <a:solidFill>
                  <a:prstClr val="black"/>
                </a:solidFill>
                <a:latin typeface="Arial"/>
                <a:cs typeface="Arial"/>
              </a:rPr>
              <a:t>в</a:t>
            </a:r>
            <a:r>
              <a:rPr lang="ru-RU" sz="1600" kern="0" spc="-10" dirty="0">
                <a:solidFill>
                  <a:prstClr val="black"/>
                </a:solidFill>
                <a:latin typeface="Arial"/>
                <a:cs typeface="Arial"/>
              </a:rPr>
              <a:t> период</a:t>
            </a:r>
            <a:r>
              <a:rPr lang="ru-RU" sz="1600" kern="0" spc="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kern="0" spc="-15" dirty="0">
                <a:solidFill>
                  <a:prstClr val="black"/>
                </a:solidFill>
                <a:latin typeface="Arial"/>
                <a:cs typeface="Arial"/>
              </a:rPr>
              <a:t>обучения</a:t>
            </a:r>
            <a:r>
              <a:rPr lang="ru-RU" sz="1600" kern="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600" b="1" kern="0" spc="-20" dirty="0">
                <a:solidFill>
                  <a:srgbClr val="FF0000"/>
                </a:solidFill>
                <a:latin typeface="Arial"/>
                <a:cs typeface="Arial"/>
              </a:rPr>
              <a:t>Требования</a:t>
            </a:r>
            <a:r>
              <a:rPr lang="ru-RU" sz="1600" b="1" kern="0" spc="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1600" b="1" kern="0" spc="-5" dirty="0">
                <a:solidFill>
                  <a:srgbClr val="FF0000"/>
                </a:solidFill>
                <a:latin typeface="Arial"/>
                <a:cs typeface="Arial"/>
              </a:rPr>
              <a:t>к</a:t>
            </a:r>
            <a:r>
              <a:rPr lang="ru-RU" sz="1600" b="1" kern="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1600" b="1" kern="0" spc="-10" dirty="0">
                <a:solidFill>
                  <a:srgbClr val="FF0000"/>
                </a:solidFill>
                <a:latin typeface="Arial"/>
                <a:cs typeface="Arial"/>
              </a:rPr>
              <a:t>успеваемости</a:t>
            </a:r>
            <a:r>
              <a:rPr lang="ru-RU" sz="1600" b="1" kern="0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1600" kern="0" spc="-10" dirty="0">
                <a:solidFill>
                  <a:prstClr val="black"/>
                </a:solidFill>
                <a:latin typeface="Arial"/>
                <a:cs typeface="Arial"/>
              </a:rPr>
              <a:t>гражданина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600" kern="0" dirty="0">
                <a:solidFill>
                  <a:prstClr val="black"/>
                </a:solidFill>
                <a:latin typeface="Arial"/>
                <a:cs typeface="Arial"/>
              </a:rPr>
              <a:t>Сведения о прохождении </a:t>
            </a:r>
            <a:r>
              <a:rPr lang="ru-RU" sz="1600" b="1" kern="0" dirty="0">
                <a:solidFill>
                  <a:srgbClr val="FF0000"/>
                </a:solidFill>
                <a:latin typeface="Arial"/>
                <a:cs typeface="Arial"/>
              </a:rPr>
              <a:t>практической подготовки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600" b="1" kern="0" spc="-15" dirty="0">
                <a:solidFill>
                  <a:srgbClr val="FF0000"/>
                </a:solidFill>
                <a:latin typeface="Arial"/>
                <a:cs typeface="Arial"/>
              </a:rPr>
              <a:t>Сведения</a:t>
            </a:r>
            <a:r>
              <a:rPr lang="ru-RU" sz="1600" b="1" kern="0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1600" b="1" kern="0" spc="-5" dirty="0">
                <a:solidFill>
                  <a:srgbClr val="FF0000"/>
                </a:solidFill>
                <a:latin typeface="Arial"/>
                <a:cs typeface="Arial"/>
              </a:rPr>
              <a:t>о </a:t>
            </a:r>
            <a:r>
              <a:rPr lang="ru-RU" sz="1600" b="1" kern="0" spc="-15" dirty="0">
                <a:solidFill>
                  <a:srgbClr val="FF0000"/>
                </a:solidFill>
                <a:latin typeface="Arial"/>
                <a:cs typeface="Arial"/>
              </a:rPr>
              <a:t>трудовой</a:t>
            </a:r>
            <a:r>
              <a:rPr lang="ru-RU" sz="1600" b="1" kern="0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1600" b="1" kern="0" spc="-10" dirty="0">
                <a:solidFill>
                  <a:srgbClr val="FF0000"/>
                </a:solidFill>
                <a:latin typeface="Arial"/>
                <a:cs typeface="Arial"/>
              </a:rPr>
              <a:t>деятельности,</a:t>
            </a:r>
            <a:r>
              <a:rPr lang="ru-RU" sz="1600" kern="0" spc="-10" dirty="0">
                <a:latin typeface="Arial"/>
                <a:cs typeface="Arial"/>
              </a:rPr>
              <a:t> в том числе период трудовой деятельности</a:t>
            </a:r>
            <a:endParaRPr lang="ru-RU" sz="1600" b="1" kern="0" dirty="0">
              <a:solidFill>
                <a:prstClr val="black"/>
              </a:solidFill>
              <a:latin typeface="Arial"/>
              <a:cs typeface="Arial"/>
            </a:endParaRPr>
          </a:p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prstClr val="black"/>
                </a:solidFill>
                <a:latin typeface="Arial"/>
                <a:cs typeface="Arial"/>
              </a:rPr>
              <a:t>Ссылки</a:t>
            </a:r>
            <a:r>
              <a:rPr lang="ru-RU" sz="1600" dirty="0">
                <a:solidFill>
                  <a:prstClr val="black"/>
                </a:solidFill>
                <a:latin typeface="Arial"/>
                <a:cs typeface="Arial"/>
              </a:rPr>
              <a:t> на сведения о проведении </a:t>
            </a:r>
            <a:r>
              <a:rPr lang="ru-RU" sz="1600" b="1" dirty="0">
                <a:solidFill>
                  <a:srgbClr val="FF0000"/>
                </a:solidFill>
                <a:latin typeface="Arial"/>
                <a:cs typeface="Arial"/>
              </a:rPr>
              <a:t>профориентационных</a:t>
            </a:r>
            <a:r>
              <a:rPr lang="ru-RU" sz="16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Arial"/>
                <a:cs typeface="Arial"/>
              </a:rPr>
              <a:t>мероприятий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E96045-0BCD-47CB-A8C3-B2C688D71008}"/>
              </a:ext>
            </a:extLst>
          </p:cNvPr>
          <p:cNvSpPr txBox="1"/>
          <p:nvPr/>
        </p:nvSpPr>
        <p:spPr>
          <a:xfrm>
            <a:off x="3666509" y="2760521"/>
            <a:ext cx="4759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dirty="0">
                <a:solidFill>
                  <a:srgbClr val="FF0000"/>
                </a:solidFill>
              </a:rPr>
              <a:t>Предложения</a:t>
            </a:r>
            <a:r>
              <a:rPr lang="ru-RU" dirty="0">
                <a:solidFill>
                  <a:prstClr val="black"/>
                </a:solidFill>
              </a:rPr>
              <a:t> заказчиков содержат:</a:t>
            </a:r>
          </a:p>
        </p:txBody>
      </p:sp>
      <p:sp>
        <p:nvSpPr>
          <p:cNvPr id="49" name="Прямоугольник: скругленные углы 48">
            <a:extLst>
              <a:ext uri="{FF2B5EF4-FFF2-40B4-BE49-F238E27FC236}">
                <a16:creationId xmlns:a16="http://schemas.microsoft.com/office/drawing/2014/main" id="{88D4E8B4-19ED-4E40-AC72-8585CF89226F}"/>
              </a:ext>
            </a:extLst>
          </p:cNvPr>
          <p:cNvSpPr/>
          <p:nvPr/>
        </p:nvSpPr>
        <p:spPr>
          <a:xfrm>
            <a:off x="984100" y="5648725"/>
            <a:ext cx="9961003" cy="869155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D894C4-F365-4A2D-BA13-250ED776FD0D}"/>
              </a:ext>
            </a:extLst>
          </p:cNvPr>
          <p:cNvSpPr txBox="1"/>
          <p:nvPr/>
        </p:nvSpPr>
        <p:spPr>
          <a:xfrm>
            <a:off x="1062185" y="5659598"/>
            <a:ext cx="9806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kern="0" spc="-1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Заказчики формируют </a:t>
            </a:r>
            <a:r>
              <a:rPr lang="ru-RU" b="1" kern="0"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граждан</a:t>
            </a:r>
            <a:r>
              <a:rPr lang="ru-RU" kern="0" spc="-1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участвовавших </a:t>
            </a:r>
            <a:r>
              <a:rPr lang="ru-RU" kern="0"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мероприятиях по профориентации </a:t>
            </a:r>
            <a:endParaRPr lang="ru-RU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C9A3F30F-1031-403A-9501-E961A3FE6382}"/>
              </a:ext>
            </a:extLst>
          </p:cNvPr>
          <p:cNvSpPr/>
          <p:nvPr/>
        </p:nvSpPr>
        <p:spPr>
          <a:xfrm>
            <a:off x="906015" y="4976772"/>
            <a:ext cx="1012873" cy="307777"/>
          </a:xfrm>
          <a:prstGeom prst="rect">
            <a:avLst/>
          </a:prstGeom>
          <a:solidFill>
            <a:schemeClr val="bg1"/>
          </a:solidFill>
          <a:scene3d>
            <a:camera prst="isometricOffAxis1Right"/>
            <a:lightRig rig="threePt" dir="t"/>
          </a:scene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НОВОЕ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FCBE7C66-E0EC-49C3-A77B-A1399ABF0110}"/>
              </a:ext>
            </a:extLst>
          </p:cNvPr>
          <p:cNvSpPr/>
          <p:nvPr/>
        </p:nvSpPr>
        <p:spPr>
          <a:xfrm>
            <a:off x="6021526" y="410148"/>
            <a:ext cx="5800898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 </a:t>
            </a:r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id="{79FDA281-27CF-44C2-8278-E9EC3F945670}"/>
              </a:ext>
            </a:extLst>
          </p:cNvPr>
          <p:cNvSpPr/>
          <p:nvPr/>
        </p:nvSpPr>
        <p:spPr>
          <a:xfrm>
            <a:off x="906015" y="5775525"/>
            <a:ext cx="1012873" cy="307777"/>
          </a:xfrm>
          <a:prstGeom prst="rect">
            <a:avLst/>
          </a:prstGeom>
          <a:solidFill>
            <a:schemeClr val="bg1"/>
          </a:solidFill>
          <a:scene3d>
            <a:camera prst="isometricOffAxis1Right"/>
            <a:lightRig rig="threePt" dir="t"/>
          </a:scene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НОВОЕ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9536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9E8151E3-B57F-4249-9A3D-F390B10DBC37}"/>
              </a:ext>
            </a:extLst>
          </p:cNvPr>
          <p:cNvSpPr/>
          <p:nvPr/>
        </p:nvSpPr>
        <p:spPr>
          <a:xfrm>
            <a:off x="1494469" y="1741103"/>
            <a:ext cx="8996928" cy="1205033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B9D8D5AF-5573-47EE-8451-E13C0D81C507}"/>
              </a:ext>
            </a:extLst>
          </p:cNvPr>
          <p:cNvSpPr/>
          <p:nvPr/>
        </p:nvSpPr>
        <p:spPr>
          <a:xfrm>
            <a:off x="1511863" y="3106852"/>
            <a:ext cx="8996928" cy="1806604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462783" y="4637826"/>
            <a:ext cx="4419600" cy="482631"/>
          </a:xfrm>
          <a:custGeom>
            <a:avLst/>
            <a:gdLst/>
            <a:ahLst/>
            <a:cxnLst/>
            <a:rect l="l" t="t" r="r" b="b"/>
            <a:pathLst>
              <a:path w="4419600" h="2446020">
                <a:moveTo>
                  <a:pt x="0" y="2446020"/>
                </a:moveTo>
                <a:lnTo>
                  <a:pt x="4419600" y="2446020"/>
                </a:lnTo>
                <a:lnTo>
                  <a:pt x="4419600" y="0"/>
                </a:lnTo>
                <a:lnTo>
                  <a:pt x="0" y="0"/>
                </a:lnTo>
                <a:lnTo>
                  <a:pt x="0" y="2446020"/>
                </a:lnTo>
                <a:close/>
              </a:path>
            </a:pathLst>
          </a:custGeom>
          <a:ln w="3175"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87918" y="76962"/>
            <a:ext cx="11353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Це</a:t>
            </a:r>
            <a:r>
              <a:rPr kumimoji="0" sz="1100" b="0" i="0" u="none" strike="noStrike" kern="1200" cap="none" spc="-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лев</a:t>
            </a:r>
            <a:r>
              <a:rPr kumimoji="0" sz="1100" b="0" i="0" u="none" strike="noStrike" kern="1200" cap="none" spc="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о</a:t>
            </a: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е</a:t>
            </a:r>
            <a:r>
              <a:rPr kumimoji="0" sz="1100" b="0" i="0" u="none" strike="noStrike" kern="1200" cap="none" spc="-3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100" b="0" i="0" u="none" strike="noStrike" kern="1200" cap="none" spc="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о</a:t>
            </a: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бучение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422128" y="76962"/>
            <a:ext cx="16891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24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21" name="object 22"/>
          <p:cNvSpPr txBox="1"/>
          <p:nvPr/>
        </p:nvSpPr>
        <p:spPr>
          <a:xfrm>
            <a:off x="3718359" y="1128772"/>
            <a:ext cx="4583936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-5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>
                  <a:solidFill>
                    <a:srgbClr val="800000"/>
                  </a:solidFill>
                </a:uFill>
                <a:latin typeface="Arial"/>
                <a:ea typeface="+mn-ea"/>
                <a:cs typeface="Arial"/>
              </a:rPr>
              <a:t>Целевые индивидуальные достижения</a:t>
            </a:r>
            <a:endParaRPr kumimoji="0" sz="18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886041"/>
          </a:xfrm>
          <a:prstGeom prst="rect">
            <a:avLst/>
          </a:prstGeom>
        </p:spPr>
      </p:pic>
      <p:sp>
        <p:nvSpPr>
          <p:cNvPr id="37" name="Прямоугольник: скругленные углы 6">
            <a:extLst>
              <a:ext uri="{FF2B5EF4-FFF2-40B4-BE49-F238E27FC236}">
                <a16:creationId xmlns:a16="http://schemas.microsoft.com/office/drawing/2014/main" id="{37437B5B-8382-49F4-9819-943861175A97}"/>
              </a:ext>
            </a:extLst>
          </p:cNvPr>
          <p:cNvSpPr/>
          <p:nvPr/>
        </p:nvSpPr>
        <p:spPr>
          <a:xfrm>
            <a:off x="1527210" y="5268650"/>
            <a:ext cx="9014322" cy="732402"/>
          </a:xfrm>
          <a:prstGeom prst="roundRect">
            <a:avLst/>
          </a:prstGeom>
          <a:noFill/>
          <a:ln w="44450" cap="flat" cmpd="sng" algn="ctr">
            <a:solidFill>
              <a:srgbClr val="003399"/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43F9F7F3-186A-4C6F-BD5A-2A29EE76A3BA}"/>
              </a:ext>
            </a:extLst>
          </p:cNvPr>
          <p:cNvSpPr/>
          <p:nvPr/>
        </p:nvSpPr>
        <p:spPr>
          <a:xfrm>
            <a:off x="830930" y="2244086"/>
            <a:ext cx="1070340" cy="307777"/>
          </a:xfrm>
          <a:prstGeom prst="rect">
            <a:avLst/>
          </a:prstGeom>
          <a:solidFill>
            <a:schemeClr val="bg1"/>
          </a:solidFill>
          <a:scene3d>
            <a:camera prst="isometricOffAxis1Right"/>
            <a:lightRig rig="threePt" dir="t"/>
          </a:scene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НОВОЕ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DBEAD56-8434-4222-BA82-04FCD651A271}"/>
              </a:ext>
            </a:extLst>
          </p:cNvPr>
          <p:cNvSpPr/>
          <p:nvPr/>
        </p:nvSpPr>
        <p:spPr>
          <a:xfrm>
            <a:off x="3198347" y="3138723"/>
            <a:ext cx="6989362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Проводят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профориентационные мероприятия соревновательного характера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поступающих граждан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Формируют список участников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профориентационных мероприятий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 указанием конкретных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предложений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Направляют в ВУЗ  список участников </a:t>
            </a: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профориентационных мероприятий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4252DB89-C236-416A-9985-6066CE7D8D82}"/>
              </a:ext>
            </a:extLst>
          </p:cNvPr>
          <p:cNvSpPr/>
          <p:nvPr/>
        </p:nvSpPr>
        <p:spPr>
          <a:xfrm>
            <a:off x="9947564" y="3745130"/>
            <a:ext cx="1754909" cy="966326"/>
          </a:xfrm>
          <a:prstGeom prst="roundRect">
            <a:avLst/>
          </a:prstGeom>
          <a:solidFill>
            <a:srgbClr val="C2D9FE"/>
          </a:solidFill>
          <a:ln w="44450">
            <a:solidFill>
              <a:srgbClr val="0033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Срок направления –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 позднее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 июня  2025 г.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A413A662-1B5D-436C-97C1-26E589732A90}"/>
              </a:ext>
            </a:extLst>
          </p:cNvPr>
          <p:cNvSpPr/>
          <p:nvPr/>
        </p:nvSpPr>
        <p:spPr>
          <a:xfrm>
            <a:off x="1686393" y="5364055"/>
            <a:ext cx="86959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ВУЗ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начисляет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поступающим дополнительные конкурсные баллы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 целевые индивидуальные достижения </a:t>
            </a:r>
            <a:r>
              <a:rPr kumimoji="0" lang="ru-RU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конкретному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предложению заказчика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4556D78-B390-4424-8BFF-07C6A3A277AA}"/>
              </a:ext>
            </a:extLst>
          </p:cNvPr>
          <p:cNvSpPr/>
          <p:nvPr/>
        </p:nvSpPr>
        <p:spPr>
          <a:xfrm>
            <a:off x="1325768" y="1793670"/>
            <a:ext cx="91656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Целевые индивидуальные достижения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граждан – </a:t>
            </a: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участие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граждан</a:t>
            </a: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 профориентационных мероприятиях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проводимых заказчиками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Количество баллов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 целевые индивидуальные достижения –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 баллов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43D59F96-7A86-4E4C-8D6A-EFA8D3A9A6A2}"/>
              </a:ext>
            </a:extLst>
          </p:cNvPr>
          <p:cNvSpPr/>
          <p:nvPr/>
        </p:nvSpPr>
        <p:spPr>
          <a:xfrm>
            <a:off x="1858519" y="3745130"/>
            <a:ext cx="1345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Заказчики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16EC26E-75A6-43EC-A20C-55B23F5423DA}"/>
              </a:ext>
            </a:extLst>
          </p:cNvPr>
          <p:cNvSpPr/>
          <p:nvPr/>
        </p:nvSpPr>
        <p:spPr>
          <a:xfrm>
            <a:off x="6021526" y="410148"/>
            <a:ext cx="5800898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 </a:t>
            </a:r>
          </a:p>
        </p:txBody>
      </p:sp>
    </p:spTree>
    <p:extLst>
      <p:ext uri="{BB962C8B-B14F-4D97-AF65-F5344CB8AC3E}">
        <p14:creationId xmlns:p14="http://schemas.microsoft.com/office/powerpoint/2010/main" val="3620422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DDA012EB-DFBB-482C-8D48-2B9CD06E79EF}"/>
              </a:ext>
            </a:extLst>
          </p:cNvPr>
          <p:cNvSpPr/>
          <p:nvPr/>
        </p:nvSpPr>
        <p:spPr>
          <a:xfrm>
            <a:off x="1090904" y="3415145"/>
            <a:ext cx="10127673" cy="1700414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87918" y="76962"/>
            <a:ext cx="11353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Це</a:t>
            </a:r>
            <a:r>
              <a:rPr kumimoji="0" sz="1100" b="0" i="0" u="none" strike="noStrike" kern="1200" cap="none" spc="-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лев</a:t>
            </a:r>
            <a:r>
              <a:rPr kumimoji="0" sz="1100" b="0" i="0" u="none" strike="noStrike" kern="1200" cap="none" spc="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о</a:t>
            </a: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е</a:t>
            </a:r>
            <a:r>
              <a:rPr kumimoji="0" sz="1100" b="0" i="0" u="none" strike="noStrike" kern="1200" cap="none" spc="-3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100" b="0" i="0" u="none" strike="noStrike" kern="1200" cap="none" spc="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о</a:t>
            </a: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бучение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422128" y="76962"/>
            <a:ext cx="16891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38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886041"/>
          </a:xfrm>
          <a:prstGeom prst="rect">
            <a:avLst/>
          </a:prstGeom>
        </p:spPr>
      </p:pic>
      <p:sp>
        <p:nvSpPr>
          <p:cNvPr id="10" name="object 25"/>
          <p:cNvSpPr txBox="1"/>
          <p:nvPr/>
        </p:nvSpPr>
        <p:spPr>
          <a:xfrm>
            <a:off x="5076943" y="1189702"/>
            <a:ext cx="190115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-1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>
                  <a:solidFill>
                    <a:srgbClr val="800000"/>
                  </a:solidFill>
                </a:uFill>
                <a:latin typeface="Arial"/>
                <a:ea typeface="+mn-ea"/>
                <a:cs typeface="Arial"/>
              </a:rPr>
              <a:t>Заявки граждан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EC11F29-5826-4B5F-BD9D-170496CCB18C}"/>
              </a:ext>
            </a:extLst>
          </p:cNvPr>
          <p:cNvSpPr/>
          <p:nvPr/>
        </p:nvSpPr>
        <p:spPr>
          <a:xfrm>
            <a:off x="1260587" y="3465533"/>
            <a:ext cx="95338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Граждане, участвующие в конкурсе</a:t>
            </a:r>
            <a:r>
              <a:rPr kumimoji="0" lang="ru-RU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п</a:t>
            </a:r>
            <a:r>
              <a:rPr kumimoji="0" lang="ru-RU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программам</a:t>
            </a:r>
            <a:r>
              <a:rPr kumimoji="0" lang="ru-RU" sz="1600" b="0" i="0" u="none" strike="noStrike" kern="1200" cap="none" spc="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бакалавриата</a:t>
            </a:r>
            <a:r>
              <a:rPr kumimoji="0" lang="ru-RU" sz="1600" b="1" i="0" u="none" strike="noStrike" kern="1200" cap="none" spc="5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и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специалитета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,</a:t>
            </a:r>
            <a:r>
              <a:rPr kumimoji="0" lang="ru-RU" sz="1600" b="1" i="0" u="none" strike="noStrike" kern="1200" cap="none" spc="9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могут</a:t>
            </a:r>
            <a:r>
              <a:rPr kumimoji="0" lang="ru-RU" sz="16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поступать на целевое обучение </a:t>
            </a:r>
            <a:r>
              <a:rPr kumimoji="0" lang="ru-RU" sz="16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в</a:t>
            </a:r>
            <a:r>
              <a:rPr kumimoji="0" lang="ru-RU" sz="1600" b="1" i="0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одну</a:t>
            </a:r>
            <a:r>
              <a:rPr kumimoji="0" lang="ru-RU" sz="1600" b="1" i="0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организацию</a:t>
            </a:r>
            <a:r>
              <a:rPr kumimoji="0" lang="ru-RU" sz="1600" b="0" i="0" u="none" strike="noStrike" kern="1200" cap="none" spc="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на</a:t>
            </a:r>
            <a:r>
              <a:rPr kumimoji="0" lang="ru-RU" sz="1600" b="1" i="0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одну</a:t>
            </a:r>
            <a:r>
              <a:rPr kumimoji="0" lang="ru-RU" sz="1600" b="1" i="0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образовательную</a:t>
            </a:r>
            <a:r>
              <a:rPr kumimoji="0" lang="ru-RU" sz="1600" b="0" i="0" u="none" strike="noStrike" kern="1200" cap="none" spc="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программу</a:t>
            </a:r>
          </a:p>
          <a:p>
            <a:pPr marL="127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666750" marR="65913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B7994D58-40CE-48E3-A829-7BC2B6735B65}"/>
              </a:ext>
            </a:extLst>
          </p:cNvPr>
          <p:cNvSpPr/>
          <p:nvPr/>
        </p:nvSpPr>
        <p:spPr>
          <a:xfrm>
            <a:off x="1081379" y="5313424"/>
            <a:ext cx="10127673" cy="939499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0F5DBB8-03D2-45F4-94DB-5C41233C6E7F}"/>
              </a:ext>
            </a:extLst>
          </p:cNvPr>
          <p:cNvSpPr/>
          <p:nvPr/>
        </p:nvSpPr>
        <p:spPr>
          <a:xfrm>
            <a:off x="1260587" y="5460007"/>
            <a:ext cx="99484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05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Договор</a:t>
            </a:r>
            <a:r>
              <a:rPr kumimoji="0" lang="ru-RU" sz="1600" b="1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целевом</a:t>
            </a:r>
            <a:r>
              <a:rPr kumimoji="0" lang="ru-RU" sz="16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обучении</a:t>
            </a:r>
            <a:r>
              <a:rPr kumimoji="0" lang="ru-RU" sz="1600" b="0" i="0" u="none" strike="noStrike" kern="1200" cap="none" spc="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</a:t>
            </a:r>
            <a:r>
              <a:rPr kumimoji="0" lang="ru-RU" sz="16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гражданином,</a:t>
            </a:r>
            <a:r>
              <a:rPr kumimoji="0" lang="ru-RU" sz="1600" b="0" i="0" u="none" strike="noStrike" kern="1200" cap="none" spc="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поступающим</a:t>
            </a:r>
            <a:r>
              <a:rPr kumimoji="0" lang="ru-RU" sz="1600" b="0" i="0" u="none" strike="noStrike" kern="1200" cap="none" spc="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на</a:t>
            </a:r>
            <a:r>
              <a:rPr kumimoji="0" lang="ru-RU" sz="1600" b="1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целевое </a:t>
            </a:r>
            <a:r>
              <a:rPr kumimoji="0" lang="ru-RU" sz="16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обучение</a:t>
            </a:r>
            <a:r>
              <a:rPr kumimoji="0" lang="ru-RU" sz="16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</a:p>
          <a:p>
            <a:pPr marL="1905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-4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заключается</a:t>
            </a:r>
            <a:r>
              <a:rPr kumimoji="0" lang="ru-RU" sz="1600" b="0" i="0" u="none" strike="noStrike" kern="1200" cap="none" spc="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после</a:t>
            </a:r>
            <a:r>
              <a:rPr kumimoji="0" lang="ru-RU" sz="1600" b="1" i="0" u="none" strike="noStrike" kern="1200" cap="none" spc="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зачисления</a:t>
            </a:r>
            <a:endParaRPr kumimoji="0" lang="ru-RU" sz="1600" b="1" i="0" u="none" strike="noStrike" kern="1200" cap="none" spc="-1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63393" y="380564"/>
            <a:ext cx="5669115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</a:t>
            </a:r>
            <a:r>
              <a:rPr kumimoji="0" lang="ru-RU" alt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332093" y="4097704"/>
            <a:ext cx="946236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 lvl="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Если</a:t>
            </a:r>
            <a:r>
              <a:rPr lang="ru-RU" sz="1600" spc="-2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гражданин</a:t>
            </a:r>
            <a:r>
              <a:rPr lang="ru-RU" sz="1600" spc="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является </a:t>
            </a:r>
            <a:r>
              <a:rPr lang="ru-RU" sz="1600" b="1" spc="-15" dirty="0">
                <a:solidFill>
                  <a:srgbClr val="FF3300"/>
                </a:solidFill>
                <a:latin typeface="Arial"/>
                <a:cs typeface="Arial"/>
              </a:rPr>
              <a:t>НЕСОВЕРШЕННОЛЕТНИМ </a:t>
            </a:r>
          </a:p>
          <a:p>
            <a:pPr marL="91440" lvl="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cap="small" spc="-60" dirty="0">
                <a:solidFill>
                  <a:prstClr val="black"/>
                </a:solidFill>
                <a:latin typeface="Arial"/>
                <a:cs typeface="Arial"/>
              </a:rPr>
              <a:t>к</a:t>
            </a:r>
            <a:r>
              <a:rPr lang="ru-RU" sz="16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0" dirty="0">
                <a:solidFill>
                  <a:prstClr val="black"/>
                </a:solidFill>
                <a:latin typeface="Arial"/>
                <a:cs typeface="Arial"/>
              </a:rPr>
              <a:t>заяв</a:t>
            </a:r>
            <a:r>
              <a:rPr lang="ru-RU" sz="1600" dirty="0">
                <a:solidFill>
                  <a:prstClr val="black"/>
                </a:solidFill>
                <a:latin typeface="Arial"/>
                <a:cs typeface="Arial"/>
              </a:rPr>
              <a:t>к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е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прилагается </a:t>
            </a:r>
            <a:r>
              <a:rPr lang="ru-RU" sz="1600" b="1" spc="-15" dirty="0">
                <a:solidFill>
                  <a:srgbClr val="FF3300"/>
                </a:solidFill>
                <a:latin typeface="Arial"/>
                <a:cs typeface="Arial"/>
              </a:rPr>
              <a:t> согласие</a:t>
            </a:r>
            <a:r>
              <a:rPr lang="ru-RU" sz="1600" b="1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lang="ru-RU" sz="1600" b="1" spc="-15" dirty="0">
                <a:solidFill>
                  <a:srgbClr val="FF3300"/>
                </a:solidFill>
                <a:latin typeface="Arial"/>
                <a:cs typeface="Arial"/>
              </a:rPr>
              <a:t>законного</a:t>
            </a:r>
            <a:r>
              <a:rPr lang="ru-RU" sz="1600" b="1" spc="20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lang="ru-RU" sz="1600" b="1" spc="-10" dirty="0">
                <a:solidFill>
                  <a:srgbClr val="FF3300"/>
                </a:solidFill>
                <a:latin typeface="Arial"/>
                <a:cs typeface="Arial"/>
              </a:rPr>
              <a:t>представителя </a:t>
            </a:r>
            <a:r>
              <a:rPr lang="ru-RU" sz="1600" b="1" spc="-5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(родителя,</a:t>
            </a:r>
            <a:r>
              <a:rPr lang="ru-RU" sz="1600" spc="2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усыновителя,</a:t>
            </a:r>
            <a:r>
              <a:rPr lang="ru-RU" sz="1600" spc="3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попечителя)</a:t>
            </a:r>
            <a:r>
              <a:rPr lang="ru-RU" sz="1600" spc="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</a:p>
          <a:p>
            <a:pPr marL="91440" lvl="0" algn="ctr" eaLnBrk="1" fontAlgn="auto" hangingPunct="1">
              <a:spcBef>
                <a:spcPts val="5"/>
              </a:spcBef>
              <a:spcAft>
                <a:spcPts val="0"/>
              </a:spcAft>
            </a:pPr>
            <a:r>
              <a:rPr lang="ru-RU" sz="1600" spc="-10" dirty="0">
                <a:solidFill>
                  <a:prstClr val="black"/>
                </a:solidFill>
                <a:latin typeface="Arial"/>
                <a:cs typeface="Arial"/>
              </a:rPr>
              <a:t>на 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0" dirty="0">
                <a:solidFill>
                  <a:prstClr val="black"/>
                </a:solidFill>
                <a:latin typeface="Arial"/>
                <a:cs typeface="Arial"/>
              </a:rPr>
              <a:t>заключение</a:t>
            </a:r>
            <a:r>
              <a:rPr lang="ru-RU" sz="1600" spc="5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договора 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о</a:t>
            </a:r>
            <a:r>
              <a:rPr lang="ru-RU" sz="16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целевом обучении</a:t>
            </a:r>
            <a:endParaRPr lang="ru-RU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95C6829C-AEF3-4457-9A59-7F748EBF4753}"/>
              </a:ext>
            </a:extLst>
          </p:cNvPr>
          <p:cNvSpPr/>
          <p:nvPr/>
        </p:nvSpPr>
        <p:spPr>
          <a:xfrm>
            <a:off x="1196602" y="1607403"/>
            <a:ext cx="9897226" cy="1554123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8D45D42-ACE3-4B36-8F4E-77EBF7A04636}"/>
              </a:ext>
            </a:extLst>
          </p:cNvPr>
          <p:cNvSpPr/>
          <p:nvPr/>
        </p:nvSpPr>
        <p:spPr>
          <a:xfrm>
            <a:off x="1307239" y="1783270"/>
            <a:ext cx="9741762" cy="1192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 lvl="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Граждане, поступающие </a:t>
            </a:r>
            <a:r>
              <a:rPr lang="ru-RU" sz="1600" spc="-10" dirty="0">
                <a:solidFill>
                  <a:prstClr val="black"/>
                </a:solidFill>
                <a:latin typeface="Arial"/>
                <a:cs typeface="Arial"/>
              </a:rPr>
              <a:t>на целевое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обучение 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по квоте, подают </a:t>
            </a:r>
            <a:r>
              <a:rPr lang="ru-RU" sz="1600" b="1" spc="-5" dirty="0">
                <a:solidFill>
                  <a:srgbClr val="FF0000"/>
                </a:solidFill>
                <a:latin typeface="Arial"/>
                <a:cs typeface="Arial"/>
              </a:rPr>
              <a:t>заявку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 на заключение договора</a:t>
            </a:r>
            <a:endParaRPr lang="ru-RU" sz="1600" dirty="0">
              <a:solidFill>
                <a:prstClr val="black"/>
              </a:solidFill>
              <a:latin typeface="Arial"/>
              <a:cs typeface="Arial"/>
            </a:endParaRPr>
          </a:p>
          <a:p>
            <a:pPr marR="508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b="1" spc="-10" dirty="0">
                <a:solidFill>
                  <a:srgbClr val="FF0000"/>
                </a:solidFill>
                <a:latin typeface="Arial"/>
                <a:cs typeface="Arial"/>
              </a:rPr>
              <a:t>одновременно</a:t>
            </a:r>
            <a:r>
              <a:rPr lang="ru-RU" sz="16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с </a:t>
            </a:r>
            <a:r>
              <a:rPr lang="ru-RU" sz="1600" spc="-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подачей</a:t>
            </a:r>
            <a:r>
              <a:rPr lang="ru-RU" sz="1600" spc="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заявления</a:t>
            </a:r>
            <a:r>
              <a:rPr lang="ru-RU" sz="1600" spc="2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о</a:t>
            </a:r>
            <a:r>
              <a:rPr lang="ru-RU" sz="1600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приеме</a:t>
            </a:r>
            <a:r>
              <a:rPr lang="ru-RU" sz="1600" spc="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на</a:t>
            </a:r>
            <a:r>
              <a:rPr lang="ru-RU" sz="1600" spc="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обучение </a:t>
            </a:r>
          </a:p>
          <a:p>
            <a:pPr marR="508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b="1" spc="-10" dirty="0">
                <a:solidFill>
                  <a:srgbClr val="FF0000"/>
                </a:solidFill>
                <a:latin typeface="Arial"/>
                <a:cs typeface="Arial"/>
              </a:rPr>
              <a:t>посредством</a:t>
            </a:r>
            <a:r>
              <a:rPr lang="ru-RU" sz="16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1600" b="1" spc="-5" dirty="0">
                <a:solidFill>
                  <a:srgbClr val="FF0000"/>
                </a:solidFill>
                <a:latin typeface="Arial"/>
                <a:cs typeface="Arial"/>
              </a:rPr>
              <a:t>ЕПГУ</a:t>
            </a:r>
            <a:r>
              <a:rPr lang="ru-RU" sz="1600" b="1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1600" b="1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или </a:t>
            </a:r>
            <a:r>
              <a:rPr lang="ru-RU" sz="1600" b="1" spc="-5" dirty="0">
                <a:solidFill>
                  <a:srgbClr val="FF0000"/>
                </a:solidFill>
                <a:latin typeface="Arial"/>
                <a:cs typeface="Arial"/>
              </a:rPr>
              <a:t>в </a:t>
            </a:r>
            <a:r>
              <a:rPr lang="ru-RU" sz="1600" b="1" spc="-20" dirty="0">
                <a:solidFill>
                  <a:srgbClr val="FF0000"/>
                </a:solidFill>
                <a:latin typeface="Arial"/>
                <a:cs typeface="Arial"/>
              </a:rPr>
              <a:t>бумажном</a:t>
            </a:r>
            <a:r>
              <a:rPr lang="ru-RU" sz="1600" b="1" spc="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1600" b="1" spc="-5" dirty="0">
                <a:solidFill>
                  <a:srgbClr val="FF0000"/>
                </a:solidFill>
                <a:latin typeface="Arial"/>
                <a:cs typeface="Arial"/>
              </a:rPr>
              <a:t>виде</a:t>
            </a:r>
            <a:r>
              <a:rPr lang="ru-RU" sz="1600" b="1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endParaRPr lang="ru-RU" sz="1600" b="1" spc="-5" dirty="0">
              <a:solidFill>
                <a:prstClr val="black"/>
              </a:solidFill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R="508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spc="15" dirty="0">
                <a:solidFill>
                  <a:prstClr val="black"/>
                </a:solidFill>
                <a:latin typeface="Arial"/>
                <a:cs typeface="Arial"/>
              </a:rPr>
              <a:t>(лично/личный кабинет абитуриента УрФУ)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E6B98CAE-63F0-492E-902E-8A4E3A832A2F}"/>
              </a:ext>
            </a:extLst>
          </p:cNvPr>
          <p:cNvSpPr/>
          <p:nvPr/>
        </p:nvSpPr>
        <p:spPr>
          <a:xfrm>
            <a:off x="9340583" y="2206439"/>
            <a:ext cx="2500910" cy="1130954"/>
          </a:xfrm>
          <a:prstGeom prst="roundRect">
            <a:avLst/>
          </a:prstGeom>
          <a:solidFill>
            <a:srgbClr val="C2D9FE"/>
          </a:solidFill>
          <a:ln w="44450">
            <a:solidFill>
              <a:srgbClr val="0033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200" spc="-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.</a:t>
            </a:r>
            <a:endParaRPr lang="ru-RU" sz="1200" spc="-5" dirty="0">
              <a:solidFill>
                <a:prstClr val="black"/>
              </a:solidFill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475304" y="2250439"/>
            <a:ext cx="2366190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spc="-10" dirty="0">
                <a:solidFill>
                  <a:srgbClr val="FF0000"/>
                </a:solidFill>
                <a:latin typeface="Arial"/>
                <a:cs typeface="Arial"/>
              </a:rPr>
              <a:t>Срок подачи</a:t>
            </a:r>
            <a:r>
              <a:rPr lang="ru-RU" sz="1300" spc="-1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ru-RU" sz="1300" b="1" spc="-10" dirty="0">
                <a:solidFill>
                  <a:prstClr val="black"/>
                </a:solidFill>
                <a:latin typeface="Arial"/>
                <a:cs typeface="Arial"/>
              </a:rPr>
              <a:t>–  с 20 июня до</a:t>
            </a:r>
            <a:r>
              <a:rPr lang="ru-RU" sz="1300" spc="409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300" spc="-10" dirty="0">
                <a:solidFill>
                  <a:prstClr val="black"/>
                </a:solidFill>
                <a:latin typeface="Arial"/>
                <a:cs typeface="Arial"/>
              </a:rPr>
              <a:t>дня</a:t>
            </a:r>
            <a:r>
              <a:rPr lang="ru-RU" sz="1300" spc="4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300" spc="-10" dirty="0">
                <a:solidFill>
                  <a:prstClr val="black"/>
                </a:solidFill>
                <a:latin typeface="Arial"/>
                <a:cs typeface="Arial"/>
              </a:rPr>
              <a:t>завершения</a:t>
            </a:r>
            <a:r>
              <a:rPr lang="ru-RU" sz="1300" spc="4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300" spc="-5" dirty="0">
                <a:solidFill>
                  <a:prstClr val="black"/>
                </a:solidFill>
                <a:latin typeface="Arial"/>
                <a:cs typeface="Arial"/>
              </a:rPr>
              <a:t>приема </a:t>
            </a:r>
            <a:r>
              <a:rPr lang="ru-RU" sz="13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300" spc="-15" dirty="0">
                <a:solidFill>
                  <a:prstClr val="black"/>
                </a:solidFill>
                <a:latin typeface="Arial"/>
                <a:cs typeface="Arial"/>
              </a:rPr>
              <a:t>документов,</a:t>
            </a:r>
            <a:r>
              <a:rPr lang="ru-RU" sz="1300" spc="4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300" spc="-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установленного правилами приема в 2025 г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4230458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: скругленные углы 34">
            <a:extLst>
              <a:ext uri="{FF2B5EF4-FFF2-40B4-BE49-F238E27FC236}">
                <a16:creationId xmlns:a16="http://schemas.microsoft.com/office/drawing/2014/main" id="{16C3247F-7537-4849-B02E-C177F6521DD8}"/>
              </a:ext>
            </a:extLst>
          </p:cNvPr>
          <p:cNvSpPr/>
          <p:nvPr/>
        </p:nvSpPr>
        <p:spPr>
          <a:xfrm>
            <a:off x="2987028" y="3411344"/>
            <a:ext cx="6217943" cy="771829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47C67AA4-9163-40D7-AC08-102F8F9332A9}"/>
              </a:ext>
            </a:extLst>
          </p:cNvPr>
          <p:cNvSpPr/>
          <p:nvPr/>
        </p:nvSpPr>
        <p:spPr>
          <a:xfrm>
            <a:off x="2987028" y="2341407"/>
            <a:ext cx="6217943" cy="564690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Прямоугольник: скругленные углы 32">
            <a:extLst>
              <a:ext uri="{FF2B5EF4-FFF2-40B4-BE49-F238E27FC236}">
                <a16:creationId xmlns:a16="http://schemas.microsoft.com/office/drawing/2014/main" id="{3BF4AE71-50F5-4D2C-A36F-4EB5D98FFF00}"/>
              </a:ext>
            </a:extLst>
          </p:cNvPr>
          <p:cNvSpPr/>
          <p:nvPr/>
        </p:nvSpPr>
        <p:spPr>
          <a:xfrm>
            <a:off x="2987029" y="1504295"/>
            <a:ext cx="6217942" cy="470535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object 5"/>
          <p:cNvSpPr txBox="1"/>
          <p:nvPr/>
        </p:nvSpPr>
        <p:spPr>
          <a:xfrm>
            <a:off x="4879354" y="2427100"/>
            <a:ext cx="2433289" cy="318036"/>
          </a:xfrm>
          <a:prstGeom prst="rect">
            <a:avLst/>
          </a:prstGeom>
          <a:ln w="3175">
            <a:noFill/>
          </a:ln>
        </p:spPr>
        <p:txBody>
          <a:bodyPr vert="horz" wrap="square" lIns="0" tIns="40640" rIns="0" bIns="0" rtlCol="0">
            <a:spAutoFit/>
          </a:bodyPr>
          <a:lstStyle/>
          <a:p>
            <a:pPr algn="ctr" eaLnBrk="1" fontAlgn="auto" hangingPunct="1">
              <a:spcBef>
                <a:spcPts val="320"/>
              </a:spcBef>
              <a:spcAft>
                <a:spcPts val="0"/>
              </a:spcAft>
            </a:pPr>
            <a:r>
              <a:rPr sz="1600" dirty="0" err="1">
                <a:solidFill>
                  <a:prstClr val="black"/>
                </a:solidFill>
                <a:latin typeface="Arial"/>
                <a:cs typeface="Arial"/>
              </a:rPr>
              <a:t>Заявка</a:t>
            </a:r>
            <a:r>
              <a:rPr sz="1600" spc="-2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b="1" spc="-10" dirty="0" err="1">
                <a:solidFill>
                  <a:prstClr val="black"/>
                </a:solidFill>
                <a:latin typeface="Arial"/>
                <a:cs typeface="Arial"/>
              </a:rPr>
              <a:t>гражданин</a:t>
            </a:r>
            <a:r>
              <a:rPr lang="ru-RU" b="1" spc="-10" dirty="0">
                <a:solidFill>
                  <a:prstClr val="black"/>
                </a:solidFill>
                <a:latin typeface="Arial"/>
                <a:cs typeface="Arial"/>
              </a:rPr>
              <a:t>а</a:t>
            </a:r>
            <a:endParaRPr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92542" y="3507810"/>
            <a:ext cx="4985997" cy="603370"/>
          </a:xfrm>
          <a:prstGeom prst="rect">
            <a:avLst/>
          </a:prstGeom>
          <a:ln w="3175">
            <a:noFill/>
          </a:ln>
        </p:spPr>
        <p:txBody>
          <a:bodyPr vert="horz" wrap="square" lIns="0" tIns="41275" rIns="0" bIns="0" rtlCol="0">
            <a:spAutoFit/>
          </a:bodyPr>
          <a:lstStyle/>
          <a:p>
            <a:pPr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Гражданин </a:t>
            </a:r>
            <a:r>
              <a:rPr lang="ru-RU" b="1" spc="-5" dirty="0">
                <a:solidFill>
                  <a:prstClr val="black"/>
                </a:solidFill>
                <a:latin typeface="Arial"/>
                <a:cs typeface="Arial"/>
              </a:rPr>
              <a:t>у</a:t>
            </a:r>
            <a:r>
              <a:rPr b="1" spc="-5" dirty="0" err="1">
                <a:solidFill>
                  <a:prstClr val="black"/>
                </a:solidFill>
                <a:latin typeface="Arial"/>
                <a:cs typeface="Arial"/>
              </a:rPr>
              <a:t>част</a:t>
            </a:r>
            <a:r>
              <a:rPr lang="ru-RU" b="1" spc="-5" dirty="0" err="1">
                <a:solidFill>
                  <a:prstClr val="black"/>
                </a:solidFill>
                <a:latin typeface="Arial"/>
                <a:cs typeface="Arial"/>
              </a:rPr>
              <a:t>вует</a:t>
            </a:r>
            <a:r>
              <a:rPr lang="ru-RU" b="1" spc="-5" dirty="0">
                <a:solidFill>
                  <a:prstClr val="black"/>
                </a:solidFill>
                <a:latin typeface="Arial"/>
                <a:cs typeface="Arial"/>
              </a:rPr>
              <a:t> в конкурсе </a:t>
            </a:r>
          </a:p>
          <a:p>
            <a:pPr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sz="1600" spc="-10" dirty="0" err="1">
                <a:solidFill>
                  <a:prstClr val="black"/>
                </a:solidFill>
                <a:latin typeface="Arial"/>
                <a:cs typeface="Arial"/>
              </a:rPr>
              <a:t>на</a:t>
            </a:r>
            <a:r>
              <a:rPr sz="16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места целевой квоты</a:t>
            </a:r>
            <a:endParaRPr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26211" y="1504295"/>
            <a:ext cx="4518660" cy="318677"/>
          </a:xfrm>
          <a:prstGeom prst="rect">
            <a:avLst/>
          </a:prstGeom>
          <a:ln w="3175">
            <a:noFill/>
          </a:ln>
        </p:spPr>
        <p:txBody>
          <a:bodyPr vert="horz" wrap="square" lIns="0" tIns="41275" rIns="0" bIns="0" rtlCol="0">
            <a:spAutoFit/>
          </a:bodyPr>
          <a:lstStyle/>
          <a:p>
            <a:pPr marL="768985" marR="464820" indent="-29591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sz="1600" spc="-10" dirty="0" err="1">
                <a:solidFill>
                  <a:prstClr val="black"/>
                </a:solidFill>
                <a:latin typeface="Arial"/>
                <a:cs typeface="Arial"/>
              </a:rPr>
              <a:t>Предложения</a:t>
            </a:r>
            <a:r>
              <a:rPr sz="1600" spc="3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b="1" spc="-10" dirty="0" err="1">
                <a:solidFill>
                  <a:prstClr val="black"/>
                </a:solidFill>
                <a:latin typeface="Arial"/>
                <a:cs typeface="Arial"/>
              </a:rPr>
              <a:t>заказчик</a:t>
            </a:r>
            <a:r>
              <a:rPr lang="ru-RU" b="1" spc="-10" dirty="0">
                <a:solidFill>
                  <a:prstClr val="black"/>
                </a:solidFill>
                <a:latin typeface="Arial"/>
                <a:cs typeface="Arial"/>
              </a:rPr>
              <a:t>а</a:t>
            </a:r>
            <a:endParaRPr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894322" y="5357310"/>
            <a:ext cx="2926725" cy="534762"/>
          </a:xfrm>
          <a:prstGeom prst="rect">
            <a:avLst/>
          </a:prstGeom>
          <a:ln w="3175">
            <a:noFill/>
          </a:ln>
        </p:spPr>
        <p:txBody>
          <a:bodyPr vert="horz" wrap="square" lIns="0" tIns="41910" rIns="0" bIns="0" rtlCol="0">
            <a:spAutoFit/>
          </a:bodyPr>
          <a:lstStyle/>
          <a:p>
            <a:pPr marL="445770" marR="362585" indent="-76200" eaLnBrk="1" fontAlgn="auto" hangingPunct="1">
              <a:spcBef>
                <a:spcPts val="330"/>
              </a:spcBef>
              <a:spcAft>
                <a:spcPts val="0"/>
              </a:spcAft>
            </a:pPr>
            <a:r>
              <a:rPr sz="1600" b="1" spc="-10" dirty="0">
                <a:solidFill>
                  <a:prstClr val="black"/>
                </a:solidFill>
                <a:latin typeface="Arial"/>
                <a:cs typeface="Arial"/>
              </a:rPr>
              <a:t>Заключение</a:t>
            </a:r>
            <a:r>
              <a:rPr sz="16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договора </a:t>
            </a:r>
            <a:r>
              <a:rPr sz="1600" spc="-43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prstClr val="black"/>
                </a:solidFill>
                <a:latin typeface="Arial"/>
                <a:cs typeface="Arial"/>
              </a:rPr>
              <a:t>о</a:t>
            </a:r>
            <a:r>
              <a:rPr sz="1600" spc="-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целевом</a:t>
            </a:r>
            <a:r>
              <a:rPr sz="1600" spc="-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обучении</a:t>
            </a:r>
            <a:endParaRPr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954018" y="4627256"/>
            <a:ext cx="2807335" cy="811119"/>
          </a:xfrm>
          <a:prstGeom prst="rect">
            <a:avLst/>
          </a:prstGeom>
          <a:ln w="3175">
            <a:noFill/>
          </a:ln>
        </p:spPr>
        <p:txBody>
          <a:bodyPr vert="horz" wrap="square" lIns="0" tIns="41275" rIns="0" bIns="0" rtlCol="0">
            <a:spAutoFit/>
          </a:bodyPr>
          <a:lstStyle/>
          <a:p>
            <a:pPr marL="254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sz="1600" b="1" spc="-15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прошел</a:t>
            </a:r>
            <a:r>
              <a:rPr sz="1600" b="1" spc="3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по</a:t>
            </a:r>
            <a:r>
              <a:rPr sz="1600" b="1" spc="-1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spc="-15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конкурсу</a:t>
            </a:r>
            <a:r>
              <a:rPr lang="ru-RU" sz="1600" b="1" spc="-1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b="1" spc="-15" dirty="0">
                <a:solidFill>
                  <a:prstClr val="black"/>
                </a:solidFill>
                <a:latin typeface="Arial"/>
                <a:cs typeface="Arial"/>
              </a:rPr>
              <a:t>зачислен</a:t>
            </a:r>
            <a:endParaRPr lang="ru-RU" sz="16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2540" algn="ctr" eaLnBrk="1" fontAlgn="auto" hangingPunct="1">
              <a:spcBef>
                <a:spcPts val="0"/>
              </a:spcBef>
              <a:spcAft>
                <a:spcPts val="0"/>
              </a:spcAft>
            </a:pPr>
            <a:endParaRPr sz="16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487918" y="76962"/>
            <a:ext cx="11353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</a:pP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Це</a:t>
            </a:r>
            <a:r>
              <a:rPr sz="1100" spc="-5" dirty="0">
                <a:solidFill>
                  <a:srgbClr val="7E7E7E"/>
                </a:solidFill>
                <a:latin typeface="Calibri"/>
                <a:cs typeface="Calibri"/>
              </a:rPr>
              <a:t>лев</a:t>
            </a:r>
            <a:r>
              <a:rPr sz="1100" spc="5" dirty="0">
                <a:solidFill>
                  <a:srgbClr val="7E7E7E"/>
                </a:solidFill>
                <a:latin typeface="Calibri"/>
                <a:cs typeface="Calibri"/>
              </a:rPr>
              <a:t>о</a:t>
            </a: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е</a:t>
            </a:r>
            <a:r>
              <a:rPr sz="1100" spc="-3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100" spc="5" dirty="0">
                <a:solidFill>
                  <a:srgbClr val="7E7E7E"/>
                </a:solidFill>
                <a:latin typeface="Calibri"/>
                <a:cs typeface="Calibri"/>
              </a:rPr>
              <a:t>о</a:t>
            </a: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бучение</a:t>
            </a:r>
            <a:endParaRPr sz="110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422128" y="76962"/>
            <a:ext cx="16891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</a:pP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33</a:t>
            </a:r>
            <a:endParaRPr sz="1100">
              <a:solidFill>
                <a:prstClr val="black"/>
              </a:solidFill>
              <a:latin typeface="Calibri"/>
              <a:cs typeface="Calibri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886041"/>
          </a:xfrm>
          <a:prstGeom prst="rect">
            <a:avLst/>
          </a:prstGeom>
        </p:spPr>
      </p:pic>
      <p:sp>
        <p:nvSpPr>
          <p:cNvPr id="27" name="object 25"/>
          <p:cNvSpPr txBox="1"/>
          <p:nvPr/>
        </p:nvSpPr>
        <p:spPr>
          <a:xfrm>
            <a:off x="2343150" y="1055767"/>
            <a:ext cx="797242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eaLnBrk="1" fontAlgn="auto" hangingPunct="1">
              <a:spcBef>
                <a:spcPts val="5"/>
              </a:spcBef>
              <a:spcAft>
                <a:spcPts val="0"/>
              </a:spcAft>
            </a:pPr>
            <a:r>
              <a:rPr lang="ru-RU" b="1" spc="-10" dirty="0">
                <a:solidFill>
                  <a:srgbClr val="003399"/>
                </a:solidFill>
                <a:uFill>
                  <a:solidFill>
                    <a:srgbClr val="800000"/>
                  </a:solidFill>
                </a:uFill>
                <a:latin typeface="Arial"/>
                <a:cs typeface="Arial"/>
              </a:rPr>
              <a:t>Основные этапы приема на целевое обучение</a:t>
            </a:r>
            <a:r>
              <a:rPr lang="ru-RU" b="1" dirty="0">
                <a:solidFill>
                  <a:srgbClr val="003399"/>
                </a:solidFill>
                <a:uFill>
                  <a:solidFill>
                    <a:srgbClr val="800000"/>
                  </a:solidFill>
                </a:uFill>
                <a:latin typeface="Arial"/>
                <a:cs typeface="Arial"/>
              </a:rPr>
              <a:t> </a:t>
            </a:r>
            <a:endParaRPr dirty="0">
              <a:solidFill>
                <a:srgbClr val="003399"/>
              </a:solidFill>
              <a:latin typeface="Arial"/>
              <a:cs typeface="Arial"/>
            </a:endParaRPr>
          </a:p>
        </p:txBody>
      </p:sp>
      <p:grpSp>
        <p:nvGrpSpPr>
          <p:cNvPr id="36" name="object 3">
            <a:extLst>
              <a:ext uri="{FF2B5EF4-FFF2-40B4-BE49-F238E27FC236}">
                <a16:creationId xmlns:a16="http://schemas.microsoft.com/office/drawing/2014/main" id="{CF8D6A56-4392-4E09-BA33-7ECEE0476EB9}"/>
              </a:ext>
            </a:extLst>
          </p:cNvPr>
          <p:cNvGrpSpPr/>
          <p:nvPr/>
        </p:nvGrpSpPr>
        <p:grpSpPr>
          <a:xfrm>
            <a:off x="6028216" y="1950157"/>
            <a:ext cx="500062" cy="482751"/>
            <a:chOff x="4224337" y="2968561"/>
            <a:chExt cx="695325" cy="548005"/>
          </a:xfrm>
          <a:solidFill>
            <a:srgbClr val="FF0000"/>
          </a:solidFill>
        </p:grpSpPr>
        <p:sp>
          <p:nvSpPr>
            <p:cNvPr id="37" name="object 4">
              <a:extLst>
                <a:ext uri="{FF2B5EF4-FFF2-40B4-BE49-F238E27FC236}">
                  <a16:creationId xmlns:a16="http://schemas.microsoft.com/office/drawing/2014/main" id="{223905CE-5D9B-4359-BE5B-C6E95710214D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171450" y="0"/>
                  </a:lnTo>
                  <a:lnTo>
                    <a:pt x="171450" y="277240"/>
                  </a:lnTo>
                  <a:lnTo>
                    <a:pt x="0" y="277240"/>
                  </a:lnTo>
                  <a:lnTo>
                    <a:pt x="342900" y="537972"/>
                  </a:lnTo>
                  <a:lnTo>
                    <a:pt x="685800" y="277240"/>
                  </a:lnTo>
                  <a:lnTo>
                    <a:pt x="514350" y="27724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8" name="object 5">
              <a:extLst>
                <a:ext uri="{FF2B5EF4-FFF2-40B4-BE49-F238E27FC236}">
                  <a16:creationId xmlns:a16="http://schemas.microsoft.com/office/drawing/2014/main" id="{2E337FEC-9F33-47B6-81AC-8AF9CBB3FE0F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514350" y="277240"/>
                  </a:lnTo>
                  <a:lnTo>
                    <a:pt x="685800" y="277240"/>
                  </a:lnTo>
                  <a:lnTo>
                    <a:pt x="342900" y="537972"/>
                  </a:lnTo>
                  <a:lnTo>
                    <a:pt x="0" y="277240"/>
                  </a:lnTo>
                  <a:lnTo>
                    <a:pt x="171450" y="277240"/>
                  </a:lnTo>
                  <a:lnTo>
                    <a:pt x="171450" y="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 w="9525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9" name="object 3">
            <a:extLst>
              <a:ext uri="{FF2B5EF4-FFF2-40B4-BE49-F238E27FC236}">
                <a16:creationId xmlns:a16="http://schemas.microsoft.com/office/drawing/2014/main" id="{F5E7D5D5-ADD8-4917-94E2-F34F24D123FE}"/>
              </a:ext>
            </a:extLst>
          </p:cNvPr>
          <p:cNvGrpSpPr/>
          <p:nvPr/>
        </p:nvGrpSpPr>
        <p:grpSpPr>
          <a:xfrm>
            <a:off x="6017275" y="2915275"/>
            <a:ext cx="500062" cy="545690"/>
            <a:chOff x="4224337" y="2968561"/>
            <a:chExt cx="695325" cy="548005"/>
          </a:xfrm>
          <a:solidFill>
            <a:srgbClr val="FF0000"/>
          </a:solidFill>
        </p:grpSpPr>
        <p:sp>
          <p:nvSpPr>
            <p:cNvPr id="40" name="object 4">
              <a:extLst>
                <a:ext uri="{FF2B5EF4-FFF2-40B4-BE49-F238E27FC236}">
                  <a16:creationId xmlns:a16="http://schemas.microsoft.com/office/drawing/2014/main" id="{CA199E1E-9255-4587-B5D8-709724808B06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171450" y="0"/>
                  </a:lnTo>
                  <a:lnTo>
                    <a:pt x="171450" y="277240"/>
                  </a:lnTo>
                  <a:lnTo>
                    <a:pt x="0" y="277240"/>
                  </a:lnTo>
                  <a:lnTo>
                    <a:pt x="342900" y="537972"/>
                  </a:lnTo>
                  <a:lnTo>
                    <a:pt x="685800" y="277240"/>
                  </a:lnTo>
                  <a:lnTo>
                    <a:pt x="514350" y="27724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1" name="object 5">
              <a:extLst>
                <a:ext uri="{FF2B5EF4-FFF2-40B4-BE49-F238E27FC236}">
                  <a16:creationId xmlns:a16="http://schemas.microsoft.com/office/drawing/2014/main" id="{3159B0D9-62FF-4992-BCC3-B9F4460DE692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514350" y="277240"/>
                  </a:lnTo>
                  <a:lnTo>
                    <a:pt x="685800" y="277240"/>
                  </a:lnTo>
                  <a:lnTo>
                    <a:pt x="342900" y="537972"/>
                  </a:lnTo>
                  <a:lnTo>
                    <a:pt x="0" y="277240"/>
                  </a:lnTo>
                  <a:lnTo>
                    <a:pt x="171450" y="277240"/>
                  </a:lnTo>
                  <a:lnTo>
                    <a:pt x="171450" y="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 w="9525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49" name="Прямоугольник: скругленные углы 48">
            <a:extLst>
              <a:ext uri="{FF2B5EF4-FFF2-40B4-BE49-F238E27FC236}">
                <a16:creationId xmlns:a16="http://schemas.microsoft.com/office/drawing/2014/main" id="{B0D00269-3B94-4A1A-A32D-F2B1403E1971}"/>
              </a:ext>
            </a:extLst>
          </p:cNvPr>
          <p:cNvSpPr/>
          <p:nvPr/>
        </p:nvSpPr>
        <p:spPr>
          <a:xfrm>
            <a:off x="2987028" y="4780168"/>
            <a:ext cx="2926725" cy="1747645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0" name="object 11">
            <a:extLst>
              <a:ext uri="{FF2B5EF4-FFF2-40B4-BE49-F238E27FC236}">
                <a16:creationId xmlns:a16="http://schemas.microsoft.com/office/drawing/2014/main" id="{A69D9CA5-F58B-4782-8C0E-E0A8187FBDB0}"/>
              </a:ext>
            </a:extLst>
          </p:cNvPr>
          <p:cNvSpPr txBox="1"/>
          <p:nvPr/>
        </p:nvSpPr>
        <p:spPr>
          <a:xfrm>
            <a:off x="3060064" y="5724420"/>
            <a:ext cx="2926725" cy="534762"/>
          </a:xfrm>
          <a:prstGeom prst="rect">
            <a:avLst/>
          </a:prstGeom>
          <a:ln w="3175">
            <a:noFill/>
          </a:ln>
        </p:spPr>
        <p:txBody>
          <a:bodyPr vert="horz" wrap="square" lIns="0" tIns="41910" rIns="0" bIns="0" rtlCol="0">
            <a:spAutoFit/>
          </a:bodyPr>
          <a:lstStyle/>
          <a:p>
            <a:pPr marL="445770" marR="362585" indent="-76200" eaLnBrk="1" fontAlgn="auto" hangingPunct="1">
              <a:spcBef>
                <a:spcPts val="330"/>
              </a:spcBef>
              <a:spcAft>
                <a:spcPts val="0"/>
              </a:spcAft>
            </a:pPr>
            <a:r>
              <a:rPr sz="1600" b="1" spc="-10" dirty="0" err="1">
                <a:solidFill>
                  <a:prstClr val="black"/>
                </a:solidFill>
                <a:latin typeface="Arial"/>
                <a:cs typeface="Arial"/>
              </a:rPr>
              <a:t>Заключ</a:t>
            </a:r>
            <a:r>
              <a:rPr lang="ru-RU" sz="1600" b="1" spc="-10" dirty="0" err="1">
                <a:solidFill>
                  <a:prstClr val="black"/>
                </a:solidFill>
                <a:latin typeface="Arial"/>
                <a:cs typeface="Arial"/>
              </a:rPr>
              <a:t>ается</a:t>
            </a:r>
            <a:r>
              <a:rPr sz="16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 err="1">
                <a:solidFill>
                  <a:prstClr val="black"/>
                </a:solidFill>
                <a:latin typeface="Arial"/>
                <a:cs typeface="Arial"/>
              </a:rPr>
              <a:t>договор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43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prstClr val="black"/>
                </a:solidFill>
                <a:latin typeface="Arial"/>
                <a:cs typeface="Arial"/>
              </a:rPr>
              <a:t>о</a:t>
            </a:r>
            <a:r>
              <a:rPr sz="1600" spc="-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целевом</a:t>
            </a:r>
            <a:r>
              <a:rPr sz="1600" spc="-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обучении</a:t>
            </a:r>
            <a:endParaRPr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1" name="object 14">
            <a:extLst>
              <a:ext uri="{FF2B5EF4-FFF2-40B4-BE49-F238E27FC236}">
                <a16:creationId xmlns:a16="http://schemas.microsoft.com/office/drawing/2014/main" id="{1ABCEF41-F5A1-41E0-A8C4-0C6CEA142D4A}"/>
              </a:ext>
            </a:extLst>
          </p:cNvPr>
          <p:cNvSpPr txBox="1"/>
          <p:nvPr/>
        </p:nvSpPr>
        <p:spPr>
          <a:xfrm>
            <a:off x="3030218" y="4780168"/>
            <a:ext cx="2807335" cy="1303562"/>
          </a:xfrm>
          <a:prstGeom prst="rect">
            <a:avLst/>
          </a:prstGeom>
          <a:ln w="3175">
            <a:noFill/>
          </a:ln>
        </p:spPr>
        <p:txBody>
          <a:bodyPr vert="horz" wrap="square" lIns="0" tIns="41275" rIns="0" bIns="0" rtlCol="0">
            <a:spAutoFit/>
          </a:bodyPr>
          <a:lstStyle/>
          <a:p>
            <a:pPr marL="254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b="1" spc="-1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</a:t>
            </a:r>
            <a:r>
              <a:rPr b="1" spc="-15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рошел</a:t>
            </a:r>
            <a:r>
              <a:rPr b="1" spc="3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b="1" spc="-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по</a:t>
            </a:r>
            <a:r>
              <a:rPr b="1" spc="-1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b="1" spc="-15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конкурсу</a:t>
            </a:r>
            <a:r>
              <a:rPr lang="ru-RU" b="1" spc="-1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</a:p>
          <a:p>
            <a:pPr marL="2540"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sz="1600" b="1" spc="-15" dirty="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254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600" b="1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З</a:t>
            </a:r>
            <a:r>
              <a:rPr lang="ru-RU" sz="1600" b="1" spc="-15" dirty="0">
                <a:solidFill>
                  <a:prstClr val="black"/>
                </a:solidFill>
                <a:latin typeface="Arial"/>
                <a:cs typeface="Arial"/>
              </a:rPr>
              <a:t>ачислен</a:t>
            </a:r>
          </a:p>
          <a:p>
            <a:pPr marL="2540"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sz="16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2540" algn="ctr" eaLnBrk="1" fontAlgn="auto" hangingPunct="1">
              <a:spcBef>
                <a:spcPts val="0"/>
              </a:spcBef>
              <a:spcAft>
                <a:spcPts val="0"/>
              </a:spcAft>
            </a:pPr>
            <a:endParaRPr sz="16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3" name="object 11">
            <a:extLst>
              <a:ext uri="{FF2B5EF4-FFF2-40B4-BE49-F238E27FC236}">
                <a16:creationId xmlns:a16="http://schemas.microsoft.com/office/drawing/2014/main" id="{3F6B2603-343A-4511-8AA0-B31AE6595613}"/>
              </a:ext>
            </a:extLst>
          </p:cNvPr>
          <p:cNvSpPr txBox="1"/>
          <p:nvPr/>
        </p:nvSpPr>
        <p:spPr>
          <a:xfrm>
            <a:off x="6185541" y="5334575"/>
            <a:ext cx="2926725" cy="534762"/>
          </a:xfrm>
          <a:prstGeom prst="rect">
            <a:avLst/>
          </a:prstGeom>
          <a:ln w="3175">
            <a:noFill/>
          </a:ln>
        </p:spPr>
        <p:txBody>
          <a:bodyPr vert="horz" wrap="square" lIns="0" tIns="41910" rIns="0" bIns="0" rtlCol="0">
            <a:spAutoFit/>
          </a:bodyPr>
          <a:lstStyle/>
          <a:p>
            <a:pPr marL="445770" marR="362585" indent="-76200" eaLnBrk="1" fontAlgn="auto" hangingPunct="1">
              <a:spcBef>
                <a:spcPts val="330"/>
              </a:spcBef>
              <a:spcAft>
                <a:spcPts val="0"/>
              </a:spcAft>
            </a:pPr>
            <a:r>
              <a:rPr sz="1600" b="1" spc="-10" dirty="0">
                <a:solidFill>
                  <a:prstClr val="black"/>
                </a:solidFill>
                <a:latin typeface="Arial"/>
                <a:cs typeface="Arial"/>
              </a:rPr>
              <a:t>Заключение</a:t>
            </a:r>
            <a:r>
              <a:rPr sz="16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договора </a:t>
            </a:r>
            <a:r>
              <a:rPr sz="1600" spc="-43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prstClr val="black"/>
                </a:solidFill>
                <a:latin typeface="Arial"/>
                <a:cs typeface="Arial"/>
              </a:rPr>
              <a:t>о</a:t>
            </a:r>
            <a:r>
              <a:rPr sz="1600" spc="-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целевом</a:t>
            </a:r>
            <a:r>
              <a:rPr sz="1600" spc="-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обучении</a:t>
            </a:r>
            <a:endParaRPr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4" name="object 14">
            <a:extLst>
              <a:ext uri="{FF2B5EF4-FFF2-40B4-BE49-F238E27FC236}">
                <a16:creationId xmlns:a16="http://schemas.microsoft.com/office/drawing/2014/main" id="{75F34FC4-5713-4125-9382-52133C2C56C4}"/>
              </a:ext>
            </a:extLst>
          </p:cNvPr>
          <p:cNvSpPr txBox="1"/>
          <p:nvPr/>
        </p:nvSpPr>
        <p:spPr>
          <a:xfrm>
            <a:off x="6297700" y="4853092"/>
            <a:ext cx="2807335" cy="811119"/>
          </a:xfrm>
          <a:prstGeom prst="rect">
            <a:avLst/>
          </a:prstGeom>
          <a:ln w="3175">
            <a:noFill/>
          </a:ln>
        </p:spPr>
        <p:txBody>
          <a:bodyPr vert="horz" wrap="square" lIns="0" tIns="41275" rIns="0" bIns="0" rtlCol="0">
            <a:spAutoFit/>
          </a:bodyPr>
          <a:lstStyle/>
          <a:p>
            <a:pPr marL="254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sz="1600" b="1" spc="-15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прошел</a:t>
            </a:r>
            <a:r>
              <a:rPr sz="1600" b="1" spc="3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по</a:t>
            </a:r>
            <a:r>
              <a:rPr sz="1600" b="1" spc="-1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spc="-15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конкурсу</a:t>
            </a:r>
            <a:r>
              <a:rPr lang="ru-RU" sz="1600" b="1" spc="-1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b="1" spc="-15" dirty="0">
                <a:solidFill>
                  <a:prstClr val="black"/>
                </a:solidFill>
                <a:latin typeface="Arial"/>
                <a:cs typeface="Arial"/>
              </a:rPr>
              <a:t>зачислен</a:t>
            </a:r>
            <a:endParaRPr lang="ru-RU" sz="16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2540" algn="ctr" eaLnBrk="1" fontAlgn="auto" hangingPunct="1">
              <a:spcBef>
                <a:spcPts val="0"/>
              </a:spcBef>
              <a:spcAft>
                <a:spcPts val="0"/>
              </a:spcAft>
            </a:pPr>
            <a:endParaRPr sz="16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5" name="Прямоугольник: скругленные углы 54">
            <a:extLst>
              <a:ext uri="{FF2B5EF4-FFF2-40B4-BE49-F238E27FC236}">
                <a16:creationId xmlns:a16="http://schemas.microsoft.com/office/drawing/2014/main" id="{85C61B82-47B6-47E6-A78F-AFA5007B4D79}"/>
              </a:ext>
            </a:extLst>
          </p:cNvPr>
          <p:cNvSpPr/>
          <p:nvPr/>
        </p:nvSpPr>
        <p:spPr>
          <a:xfrm>
            <a:off x="6257457" y="4816284"/>
            <a:ext cx="2926725" cy="1675411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6" name="object 11">
            <a:extLst>
              <a:ext uri="{FF2B5EF4-FFF2-40B4-BE49-F238E27FC236}">
                <a16:creationId xmlns:a16="http://schemas.microsoft.com/office/drawing/2014/main" id="{30F182B8-D582-48BC-8343-EDA21AF4D454}"/>
              </a:ext>
            </a:extLst>
          </p:cNvPr>
          <p:cNvSpPr txBox="1"/>
          <p:nvPr/>
        </p:nvSpPr>
        <p:spPr>
          <a:xfrm>
            <a:off x="5986789" y="5725824"/>
            <a:ext cx="3541372" cy="534762"/>
          </a:xfrm>
          <a:prstGeom prst="rect">
            <a:avLst/>
          </a:prstGeom>
          <a:ln w="3175">
            <a:noFill/>
          </a:ln>
        </p:spPr>
        <p:txBody>
          <a:bodyPr vert="horz" wrap="square" lIns="0" tIns="41910" rIns="0" bIns="0" rtlCol="0">
            <a:spAutoFit/>
          </a:bodyPr>
          <a:lstStyle/>
          <a:p>
            <a:pPr marL="445770" marR="362585" indent="-76200" algn="ctr" eaLnBrk="1" fontAlgn="auto" hangingPunct="1">
              <a:spcBef>
                <a:spcPts val="330"/>
              </a:spcBef>
              <a:spcAft>
                <a:spcPts val="0"/>
              </a:spcAft>
            </a:pP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Д</a:t>
            </a:r>
            <a:r>
              <a:rPr sz="1600" spc="-15" dirty="0" err="1">
                <a:solidFill>
                  <a:prstClr val="black"/>
                </a:solidFill>
                <a:latin typeface="Arial"/>
                <a:cs typeface="Arial"/>
              </a:rPr>
              <a:t>оговор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43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prstClr val="black"/>
                </a:solidFill>
                <a:latin typeface="Arial"/>
                <a:cs typeface="Arial"/>
              </a:rPr>
              <a:t>о</a:t>
            </a:r>
            <a:r>
              <a:rPr sz="1600" spc="-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 err="1">
                <a:solidFill>
                  <a:prstClr val="black"/>
                </a:solidFill>
                <a:latin typeface="Arial"/>
                <a:cs typeface="Arial"/>
              </a:rPr>
              <a:t>целевом</a:t>
            </a:r>
            <a:r>
              <a:rPr sz="1600" spc="-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 err="1">
                <a:solidFill>
                  <a:prstClr val="black"/>
                </a:solidFill>
                <a:latin typeface="Arial"/>
                <a:cs typeface="Arial"/>
              </a:rPr>
              <a:t>обучении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b="1" spc="-15" dirty="0">
                <a:solidFill>
                  <a:prstClr val="black"/>
                </a:solidFill>
                <a:latin typeface="Arial"/>
                <a:cs typeface="Arial"/>
              </a:rPr>
              <a:t>не заключается</a:t>
            </a:r>
            <a:endParaRPr sz="1600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7" name="object 14">
            <a:extLst>
              <a:ext uri="{FF2B5EF4-FFF2-40B4-BE49-F238E27FC236}">
                <a16:creationId xmlns:a16="http://schemas.microsoft.com/office/drawing/2014/main" id="{824A611E-693C-4B79-A77F-6EA226DDC6B6}"/>
              </a:ext>
            </a:extLst>
          </p:cNvPr>
          <p:cNvSpPr txBox="1"/>
          <p:nvPr/>
        </p:nvSpPr>
        <p:spPr>
          <a:xfrm>
            <a:off x="6317153" y="4825462"/>
            <a:ext cx="2807335" cy="564898"/>
          </a:xfrm>
          <a:prstGeom prst="rect">
            <a:avLst/>
          </a:prstGeom>
          <a:ln w="3175">
            <a:noFill/>
          </a:ln>
        </p:spPr>
        <p:txBody>
          <a:bodyPr vert="horz" wrap="square" lIns="0" tIns="41275" rIns="0" bIns="0" rtlCol="0">
            <a:spAutoFit/>
          </a:bodyPr>
          <a:lstStyle/>
          <a:p>
            <a:pPr marL="254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b="1" spc="-1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Не </a:t>
            </a:r>
            <a:r>
              <a:rPr b="1" spc="-15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прошел</a:t>
            </a:r>
            <a:r>
              <a:rPr b="1" spc="3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b="1" spc="-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по</a:t>
            </a:r>
            <a:r>
              <a:rPr b="1" spc="-1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b="1" spc="-15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конкурсу</a:t>
            </a:r>
            <a:endParaRPr lang="ru-RU" dirty="0">
              <a:solidFill>
                <a:prstClr val="black"/>
              </a:solidFill>
              <a:latin typeface="Arial"/>
              <a:cs typeface="Arial"/>
            </a:endParaRPr>
          </a:p>
          <a:p>
            <a:pPr marL="2540" algn="ctr" eaLnBrk="1" fontAlgn="auto" hangingPunct="1">
              <a:spcBef>
                <a:spcPts val="0"/>
              </a:spcBef>
              <a:spcAft>
                <a:spcPts val="0"/>
              </a:spcAft>
            </a:pPr>
            <a:endParaRPr sz="16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grpSp>
        <p:nvGrpSpPr>
          <p:cNvPr id="42" name="object 3">
            <a:extLst>
              <a:ext uri="{FF2B5EF4-FFF2-40B4-BE49-F238E27FC236}">
                <a16:creationId xmlns:a16="http://schemas.microsoft.com/office/drawing/2014/main" id="{2BE31214-EC84-4D6F-9A5B-5586D22677DC}"/>
              </a:ext>
            </a:extLst>
          </p:cNvPr>
          <p:cNvGrpSpPr/>
          <p:nvPr/>
        </p:nvGrpSpPr>
        <p:grpSpPr>
          <a:xfrm>
            <a:off x="4183854" y="4221795"/>
            <a:ext cx="500062" cy="550700"/>
            <a:chOff x="4224337" y="2968561"/>
            <a:chExt cx="695325" cy="548005"/>
          </a:xfrm>
          <a:solidFill>
            <a:srgbClr val="FF0000"/>
          </a:solidFill>
        </p:grpSpPr>
        <p:sp>
          <p:nvSpPr>
            <p:cNvPr id="43" name="object 4">
              <a:extLst>
                <a:ext uri="{FF2B5EF4-FFF2-40B4-BE49-F238E27FC236}">
                  <a16:creationId xmlns:a16="http://schemas.microsoft.com/office/drawing/2014/main" id="{97558772-1334-4FCB-BCD5-DDD2122CBA0D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171450" y="0"/>
                  </a:lnTo>
                  <a:lnTo>
                    <a:pt x="171450" y="277240"/>
                  </a:lnTo>
                  <a:lnTo>
                    <a:pt x="0" y="277240"/>
                  </a:lnTo>
                  <a:lnTo>
                    <a:pt x="342900" y="537972"/>
                  </a:lnTo>
                  <a:lnTo>
                    <a:pt x="685800" y="277240"/>
                  </a:lnTo>
                  <a:lnTo>
                    <a:pt x="514350" y="27724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4" name="object 5">
              <a:extLst>
                <a:ext uri="{FF2B5EF4-FFF2-40B4-BE49-F238E27FC236}">
                  <a16:creationId xmlns:a16="http://schemas.microsoft.com/office/drawing/2014/main" id="{92006B52-91B6-4923-B81A-F1CA786A350C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514350" y="277240"/>
                  </a:lnTo>
                  <a:lnTo>
                    <a:pt x="685800" y="277240"/>
                  </a:lnTo>
                  <a:lnTo>
                    <a:pt x="342900" y="537972"/>
                  </a:lnTo>
                  <a:lnTo>
                    <a:pt x="0" y="277240"/>
                  </a:lnTo>
                  <a:lnTo>
                    <a:pt x="171450" y="277240"/>
                  </a:lnTo>
                  <a:lnTo>
                    <a:pt x="171450" y="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 w="9525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5" name="object 3">
            <a:extLst>
              <a:ext uri="{FF2B5EF4-FFF2-40B4-BE49-F238E27FC236}">
                <a16:creationId xmlns:a16="http://schemas.microsoft.com/office/drawing/2014/main" id="{392DC76C-1720-41E2-A9D0-E2F3440E7028}"/>
              </a:ext>
            </a:extLst>
          </p:cNvPr>
          <p:cNvGrpSpPr/>
          <p:nvPr/>
        </p:nvGrpSpPr>
        <p:grpSpPr>
          <a:xfrm>
            <a:off x="7648903" y="4216832"/>
            <a:ext cx="500062" cy="571193"/>
            <a:chOff x="4224337" y="2968561"/>
            <a:chExt cx="695325" cy="548005"/>
          </a:xfrm>
          <a:solidFill>
            <a:srgbClr val="FF0000"/>
          </a:solidFill>
        </p:grpSpPr>
        <p:sp>
          <p:nvSpPr>
            <p:cNvPr id="46" name="object 4">
              <a:extLst>
                <a:ext uri="{FF2B5EF4-FFF2-40B4-BE49-F238E27FC236}">
                  <a16:creationId xmlns:a16="http://schemas.microsoft.com/office/drawing/2014/main" id="{DB7D3A4C-57AA-48C8-865A-9F8972A1B67A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171450" y="0"/>
                  </a:lnTo>
                  <a:lnTo>
                    <a:pt x="171450" y="277240"/>
                  </a:lnTo>
                  <a:lnTo>
                    <a:pt x="0" y="277240"/>
                  </a:lnTo>
                  <a:lnTo>
                    <a:pt x="342900" y="537972"/>
                  </a:lnTo>
                  <a:lnTo>
                    <a:pt x="685800" y="277240"/>
                  </a:lnTo>
                  <a:lnTo>
                    <a:pt x="514350" y="27724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7" name="object 5">
              <a:extLst>
                <a:ext uri="{FF2B5EF4-FFF2-40B4-BE49-F238E27FC236}">
                  <a16:creationId xmlns:a16="http://schemas.microsoft.com/office/drawing/2014/main" id="{9DFA404B-77ED-44E9-9B55-573F0522DB49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514350" y="277240"/>
                  </a:lnTo>
                  <a:lnTo>
                    <a:pt x="685800" y="277240"/>
                  </a:lnTo>
                  <a:lnTo>
                    <a:pt x="342900" y="537972"/>
                  </a:lnTo>
                  <a:lnTo>
                    <a:pt x="0" y="277240"/>
                  </a:lnTo>
                  <a:lnTo>
                    <a:pt x="171450" y="277240"/>
                  </a:lnTo>
                  <a:lnTo>
                    <a:pt x="171450" y="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 w="9525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7036788" y="5262672"/>
            <a:ext cx="14145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Не з</a:t>
            </a:r>
            <a:r>
              <a:rPr lang="ru-RU" sz="1600" b="1" spc="-15" dirty="0">
                <a:solidFill>
                  <a:prstClr val="black"/>
                </a:solidFill>
                <a:latin typeface="Arial"/>
                <a:cs typeface="Arial"/>
              </a:rPr>
              <a:t>ачислен</a:t>
            </a:r>
            <a:endParaRPr lang="ru-RU" sz="1600" dirty="0"/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3E1E3796-81CE-4E73-B002-4BABE9357CFF}"/>
              </a:ext>
            </a:extLst>
          </p:cNvPr>
          <p:cNvSpPr/>
          <p:nvPr/>
        </p:nvSpPr>
        <p:spPr>
          <a:xfrm>
            <a:off x="6021526" y="410148"/>
            <a:ext cx="5800898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 </a:t>
            </a:r>
          </a:p>
        </p:txBody>
      </p:sp>
      <p:sp>
        <p:nvSpPr>
          <p:cNvPr id="52" name="Прямоугольник: скругленные углы 16">
            <a:extLst>
              <a:ext uri="{FF2B5EF4-FFF2-40B4-BE49-F238E27FC236}">
                <a16:creationId xmlns:a16="http://schemas.microsoft.com/office/drawing/2014/main" id="{822A02F6-CA5D-46E2-AE56-3E95C8639AAC}"/>
              </a:ext>
            </a:extLst>
          </p:cNvPr>
          <p:cNvSpPr/>
          <p:nvPr/>
        </p:nvSpPr>
        <p:spPr>
          <a:xfrm>
            <a:off x="932873" y="5869337"/>
            <a:ext cx="2380200" cy="542757"/>
          </a:xfrm>
          <a:prstGeom prst="roundRect">
            <a:avLst/>
          </a:prstGeom>
          <a:solidFill>
            <a:srgbClr val="C2D9FE"/>
          </a:solidFill>
          <a:ln w="44450">
            <a:solidFill>
              <a:srgbClr val="0033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200" spc="-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.</a:t>
            </a:r>
            <a:endParaRPr lang="ru-RU" sz="1200" spc="-5" dirty="0">
              <a:solidFill>
                <a:prstClr val="black"/>
              </a:solidFill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C32D491-7BCC-4758-A553-7CFA456EB59D}"/>
              </a:ext>
            </a:extLst>
          </p:cNvPr>
          <p:cNvSpPr txBox="1"/>
          <p:nvPr/>
        </p:nvSpPr>
        <p:spPr>
          <a:xfrm>
            <a:off x="1080655" y="5876875"/>
            <a:ext cx="261760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 заключения </a:t>
            </a:r>
          </a:p>
          <a:p>
            <a:r>
              <a:rPr lang="ru-RU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договора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до 1 сентября</a:t>
            </a:r>
          </a:p>
        </p:txBody>
      </p:sp>
    </p:spTree>
    <p:extLst>
      <p:ext uri="{BB962C8B-B14F-4D97-AF65-F5344CB8AC3E}">
        <p14:creationId xmlns:p14="http://schemas.microsoft.com/office/powerpoint/2010/main" val="1842722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822299E0-1EC6-47F7-8F53-BE167CA7D11D}"/>
              </a:ext>
            </a:extLst>
          </p:cNvPr>
          <p:cNvSpPr/>
          <p:nvPr/>
        </p:nvSpPr>
        <p:spPr>
          <a:xfrm>
            <a:off x="1276748" y="3267612"/>
            <a:ext cx="10201132" cy="3390096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923109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903356"/>
              </p:ext>
            </p:extLst>
          </p:nvPr>
        </p:nvGraphicFramePr>
        <p:xfrm>
          <a:off x="1467059" y="3310833"/>
          <a:ext cx="10010821" cy="3346875"/>
        </p:xfrm>
        <a:graphic>
          <a:graphicData uri="http://schemas.openxmlformats.org/drawingml/2006/table">
            <a:tbl>
              <a:tblPr firstRow="1" bandRow="1"/>
              <a:tblGrid>
                <a:gridCol w="10010821">
                  <a:extLst>
                    <a:ext uri="{9D8B030D-6E8A-4147-A177-3AD203B41FA5}">
                      <a16:colId xmlns:a16="http://schemas.microsoft.com/office/drawing/2014/main" val="296549727"/>
                    </a:ext>
                  </a:extLst>
                </a:gridCol>
              </a:tblGrid>
              <a:tr h="1382336">
                <a:tc>
                  <a:txBody>
                    <a:bodyPr/>
                    <a:lstStyle>
                      <a:lvl1pPr marL="0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609493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1218987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828480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2437973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3047467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3656960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4266453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4875947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Меры</a:t>
                      </a:r>
                      <a:r>
                        <a:rPr lang="ru-RU" sz="1600" b="1" spc="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spc="-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поддержки</a:t>
                      </a:r>
                      <a:r>
                        <a:rPr lang="ru-RU" sz="1600" b="1" spc="2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</a:t>
                      </a:r>
                      <a:r>
                        <a:rPr lang="ru-RU" sz="1600" b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период</a:t>
                      </a:r>
                      <a:r>
                        <a:rPr lang="ru-RU" sz="1600" b="1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spc="-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обучения</a:t>
                      </a:r>
                      <a:r>
                        <a:rPr lang="ru-R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трудовой деятельности</a:t>
                      </a:r>
                    </a:p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(меры материального стимулирования, социальные гарантии и выплаты)</a:t>
                      </a:r>
                    </a:p>
                    <a:p>
                      <a:pPr marL="666750" marR="65913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1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Гражданину, </a:t>
                      </a:r>
                      <a:r>
                        <a:rPr kumimoji="0" lang="ru-RU" sz="1500" b="0" i="1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зачисленному </a:t>
                      </a:r>
                      <a:r>
                        <a:rPr kumimoji="0" lang="ru-RU" sz="1500" b="0" i="1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на </a:t>
                      </a:r>
                      <a:r>
                        <a:rPr kumimoji="0" lang="ru-RU" sz="1500" b="0" i="1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программы</a:t>
                      </a:r>
                      <a:r>
                        <a:rPr kumimoji="0" lang="ru-RU" sz="1500" b="0" i="1" u="none" strike="noStrike" kern="1200" cap="none" spc="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kumimoji="0" lang="ru-RU" sz="1500" b="0" i="1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бакалавриата</a:t>
                      </a:r>
                      <a:r>
                        <a:rPr kumimoji="0" lang="ru-RU" sz="1500" b="0" i="1" u="none" strike="noStrike" kern="1200" cap="none" spc="55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kumimoji="0" lang="ru-RU" sz="1500" b="0" i="1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и</a:t>
                      </a:r>
                      <a:r>
                        <a:rPr kumimoji="0" lang="ru-RU" sz="1500" b="0" i="1" u="none" strike="noStrike" kern="1200" cap="none" spc="5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kumimoji="0" lang="ru-RU" sz="1500" b="0" i="1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специалитета</a:t>
                      </a:r>
                      <a:r>
                        <a:rPr kumimoji="0" lang="ru-RU" sz="1500" b="0" i="1" u="none" strike="noStrike" kern="1200" cap="none" spc="-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, в обязательном порядке </a:t>
                      </a:r>
                      <a:r>
                        <a:rPr kumimoji="0" lang="ru-RU" sz="1500" b="0" i="1" u="none" strike="noStrike" kern="1200" cap="none" spc="-1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предоставляются дополнительные </a:t>
                      </a:r>
                      <a:r>
                        <a:rPr kumimoji="0" lang="ru-RU" sz="1500" b="0" i="1" u="none" strike="noStrike" kern="1200" cap="none" spc="-4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kumimoji="0" lang="ru-RU" sz="1500" b="0" i="1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меры </a:t>
                      </a:r>
                    </a:p>
                    <a:p>
                      <a:pPr marL="666750" marR="65913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1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материальной</a:t>
                      </a:r>
                      <a:r>
                        <a:rPr kumimoji="0" lang="ru-RU" sz="1500" b="0" i="1" u="none" strike="noStrike" kern="1200" cap="none" spc="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kumimoji="0" lang="ru-RU" sz="1500" b="0" i="1" u="none" strike="noStrike" kern="1200" cap="none" spc="-1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поддержки </a:t>
                      </a:r>
                      <a:r>
                        <a:rPr kumimoji="0" lang="ru-RU" sz="15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kumimoji="0" lang="ru-RU" sz="1500" b="0" i="1" u="none" strike="noStrike" kern="1200" cap="none" spc="-1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</a:t>
                      </a:r>
                    </a:p>
                    <a:p>
                      <a:pPr marL="666750" marR="65913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1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не менее размера </a:t>
                      </a:r>
                      <a:r>
                        <a:rPr kumimoji="0" lang="ru-RU" sz="1500" b="1" i="1" u="none" strike="noStrike" kern="1200" cap="none" spc="-2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государственной</a:t>
                      </a:r>
                      <a:r>
                        <a:rPr kumimoji="0" lang="ru-RU" sz="1500" b="1" i="1" u="none" strike="noStrike" kern="1200" cap="none" spc="7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kumimoji="0" lang="ru-RU" sz="1500" b="1" i="1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академической</a:t>
                      </a:r>
                      <a:r>
                        <a:rPr kumimoji="0" lang="ru-RU" sz="1500" b="1" i="1" u="none" strike="noStrike" kern="1200" cap="none" spc="2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kumimoji="0" lang="ru-RU" sz="1500" b="1" i="1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стипендии</a:t>
                      </a:r>
                    </a:p>
                  </a:txBody>
                  <a:tcPr marL="0" marR="0" marT="55244" marB="0">
                    <a:lnL w="3175">
                      <a:noFill/>
                      <a:prstDash val="solid"/>
                    </a:lnL>
                    <a:lnR w="3175">
                      <a:noFill/>
                      <a:prstDash val="soli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5273986"/>
                  </a:ext>
                </a:extLst>
              </a:tr>
              <a:tr h="308782">
                <a:tc>
                  <a:txBody>
                    <a:bodyPr/>
                    <a:lstStyle>
                      <a:lvl1pPr marL="0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609493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1218987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828480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2437973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3047467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3656960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4266453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4875947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600" b="1" spc="-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Требования</a:t>
                      </a:r>
                      <a:r>
                        <a:rPr sz="1600" b="1" spc="5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spc="-2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успеваемости</a:t>
                      </a:r>
                      <a:r>
                        <a:rPr sz="1600" b="1" spc="8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гражданина</a:t>
                      </a:r>
                    </a:p>
                  </a:txBody>
                  <a:tcPr marL="0" marR="0" marT="71755" marB="0">
                    <a:lnL w="3175">
                      <a:noFill/>
                      <a:prstDash val="solid"/>
                    </a:lnL>
                    <a:lnR w="3175">
                      <a:noFill/>
                      <a:prstDash val="soli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6286671"/>
                  </a:ext>
                </a:extLst>
              </a:tr>
              <a:tr h="580738">
                <a:tc>
                  <a:txBody>
                    <a:bodyPr/>
                    <a:lstStyle>
                      <a:lvl1pPr marL="0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609493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1218987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828480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2437973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3047467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3656960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4266453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4875947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600" b="1" spc="-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Прохождение практической</a:t>
                      </a:r>
                      <a:r>
                        <a:rPr lang="ru-RU" sz="1600" b="1" spc="3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spc="-2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подготовки</a:t>
                      </a:r>
                      <a:endParaRPr lang="ru-RU" sz="1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</a:t>
                      </a:r>
                      <a:r>
                        <a:rPr lang="ru-RU"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spc="-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заказчика/работодателя</a:t>
                      </a:r>
                      <a:r>
                        <a:rPr lang="ru-RU" sz="1600" spc="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r>
                        <a:rPr lang="ru-RU"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сопровождение</a:t>
                      </a:r>
                      <a:r>
                        <a:rPr lang="ru-RU"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гражданина</a:t>
                      </a:r>
                      <a:r>
                        <a:rPr lang="ru-RU" sz="1600" spc="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наставником</a:t>
                      </a:r>
                    </a:p>
                  </a:txBody>
                  <a:tcPr marL="0" marR="0" marT="102235" marB="0">
                    <a:lnL w="3175">
                      <a:noFill/>
                      <a:prstDash val="solid"/>
                    </a:lnL>
                    <a:lnR w="3175">
                      <a:noFill/>
                      <a:prstDash val="soli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7461428"/>
                  </a:ext>
                </a:extLst>
              </a:tr>
              <a:tr h="341644">
                <a:tc>
                  <a:txBody>
                    <a:bodyPr/>
                    <a:lstStyle>
                      <a:lvl1pPr marL="0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609493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1218987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828480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2437973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3047467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3656960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4266453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4875947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600" b="1" spc="-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</a:t>
                      </a:r>
                      <a:r>
                        <a:rPr lang="ru-RU" sz="1600" b="1" spc="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spc="-1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трудовой</a:t>
                      </a:r>
                      <a:r>
                        <a:rPr lang="ru-RU" sz="1600" b="1" spc="1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spc="-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деятельности </a:t>
                      </a:r>
                      <a:r>
                        <a:rPr lang="ru-RU"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ru-RU" sz="1600" b="1" spc="-2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</a:t>
                      </a:r>
                      <a:r>
                        <a:rPr lang="ru-RU" sz="1600" b="1" spc="-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</a:t>
                      </a:r>
                      <a:r>
                        <a:rPr lang="ru-RU" sz="1600" b="1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spc="-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</a:t>
                      </a:r>
                      <a:r>
                        <a:rPr lang="ru-RU" sz="16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spc="-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600" b="1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spc="-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лет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08585" marB="0">
                    <a:lnL w="3175">
                      <a:noFill/>
                      <a:prstDash val="solid"/>
                    </a:lnL>
                    <a:lnR w="3175">
                      <a:noFill/>
                      <a:prstDash val="soli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36593"/>
                  </a:ext>
                </a:extLst>
              </a:tr>
              <a:tr h="631616">
                <a:tc>
                  <a:txBody>
                    <a:bodyPr/>
                    <a:lstStyle>
                      <a:lvl1pPr marL="0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609493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1218987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828480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2437973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3047467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3656960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4266453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4875947" algn="l" defTabSz="1218987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Возможность заключения </a:t>
                      </a:r>
                      <a:r>
                        <a:rPr lang="ru-RU" sz="16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нового договора </a:t>
                      </a: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 целевом обучении по образовательной программе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следующего уровня</a:t>
                      </a:r>
                    </a:p>
                  </a:txBody>
                  <a:tcPr marL="0" marR="0" marT="55244" marB="0">
                    <a:lnL w="3175">
                      <a:noFill/>
                      <a:prstDash val="solid"/>
                    </a:lnL>
                    <a:lnR w="3175">
                      <a:noFill/>
                      <a:prstDash val="solid"/>
                    </a:lnR>
                    <a:lnT w="6350">
                      <a:noFill/>
                      <a:prstDash val="solid"/>
                    </a:lnT>
                    <a:lnB w="3175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824959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B166BD5-1709-462D-A156-1405706ACA2E}"/>
              </a:ext>
            </a:extLst>
          </p:cNvPr>
          <p:cNvSpPr/>
          <p:nvPr/>
        </p:nvSpPr>
        <p:spPr>
          <a:xfrm>
            <a:off x="4206333" y="1046713"/>
            <a:ext cx="36303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eaLnBrk="1" fontAlgn="auto" hangingPunct="1">
              <a:spcBef>
                <a:spcPts val="5"/>
              </a:spcBef>
              <a:spcAft>
                <a:spcPts val="0"/>
              </a:spcAft>
            </a:pPr>
            <a:r>
              <a:rPr lang="ru-RU" b="1" spc="-10" dirty="0">
                <a:solidFill>
                  <a:srgbClr val="003399"/>
                </a:solidFill>
                <a:uFill>
                  <a:solidFill>
                    <a:srgbClr val="843B0C"/>
                  </a:solidFill>
                </a:uFill>
                <a:latin typeface="Arial"/>
                <a:cs typeface="Arial"/>
              </a:rPr>
              <a:t>Договор</a:t>
            </a:r>
            <a:r>
              <a:rPr lang="ru-RU" b="1" spc="-5" dirty="0">
                <a:solidFill>
                  <a:srgbClr val="003399"/>
                </a:solidFill>
                <a:uFill>
                  <a:solidFill>
                    <a:srgbClr val="843B0C"/>
                  </a:solidFill>
                </a:uFill>
                <a:latin typeface="Arial"/>
                <a:cs typeface="Arial"/>
              </a:rPr>
              <a:t> </a:t>
            </a:r>
            <a:r>
              <a:rPr lang="ru-RU" b="1" dirty="0">
                <a:solidFill>
                  <a:srgbClr val="003399"/>
                </a:solidFill>
                <a:uFill>
                  <a:solidFill>
                    <a:srgbClr val="843B0C"/>
                  </a:solidFill>
                </a:uFill>
                <a:latin typeface="Arial"/>
                <a:cs typeface="Arial"/>
              </a:rPr>
              <a:t>о </a:t>
            </a:r>
            <a:r>
              <a:rPr lang="ru-RU" b="1" spc="-20" dirty="0">
                <a:solidFill>
                  <a:srgbClr val="003399"/>
                </a:solidFill>
                <a:uFill>
                  <a:solidFill>
                    <a:srgbClr val="843B0C"/>
                  </a:solidFill>
                </a:uFill>
                <a:latin typeface="Arial"/>
                <a:cs typeface="Arial"/>
              </a:rPr>
              <a:t>целевом</a:t>
            </a:r>
            <a:r>
              <a:rPr lang="ru-RU" b="1" spc="25" dirty="0">
                <a:solidFill>
                  <a:srgbClr val="003399"/>
                </a:solidFill>
                <a:uFill>
                  <a:solidFill>
                    <a:srgbClr val="843B0C"/>
                  </a:solidFill>
                </a:uFill>
                <a:latin typeface="Arial"/>
                <a:cs typeface="Arial"/>
              </a:rPr>
              <a:t> </a:t>
            </a:r>
            <a:r>
              <a:rPr lang="ru-RU" b="1" spc="-10" dirty="0">
                <a:solidFill>
                  <a:srgbClr val="003399"/>
                </a:solidFill>
                <a:uFill>
                  <a:solidFill>
                    <a:srgbClr val="843B0C"/>
                  </a:solidFill>
                </a:uFill>
                <a:latin typeface="Arial"/>
                <a:cs typeface="Arial"/>
              </a:rPr>
              <a:t>обучении</a:t>
            </a:r>
            <a:endParaRPr lang="ru-RU" dirty="0">
              <a:solidFill>
                <a:srgbClr val="003399"/>
              </a:solidFill>
              <a:latin typeface="Arial"/>
              <a:cs typeface="Arial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6B0922E-2A05-4D09-ADD2-5C7AAD94D46C}"/>
              </a:ext>
            </a:extLst>
          </p:cNvPr>
          <p:cNvSpPr/>
          <p:nvPr/>
        </p:nvSpPr>
        <p:spPr>
          <a:xfrm>
            <a:off x="6021526" y="410148"/>
            <a:ext cx="5800898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 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4CA11126-C8F0-4CF2-84D8-2D75B360126C}"/>
              </a:ext>
            </a:extLst>
          </p:cNvPr>
          <p:cNvSpPr/>
          <p:nvPr/>
        </p:nvSpPr>
        <p:spPr>
          <a:xfrm>
            <a:off x="1313478" y="1503559"/>
            <a:ext cx="10127673" cy="1565023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9E9EE1-46B7-4D3C-B4BD-3D59A15DA3CE}"/>
              </a:ext>
            </a:extLst>
          </p:cNvPr>
          <p:cNvSpPr txBox="1"/>
          <p:nvPr/>
        </p:nvSpPr>
        <p:spPr>
          <a:xfrm>
            <a:off x="1276748" y="1520153"/>
            <a:ext cx="10164403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600" b="1"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Стороны договора: </a:t>
            </a:r>
            <a:r>
              <a:rPr lang="ru-RU" sz="1600" b="1" spc="-5" dirty="0">
                <a:latin typeface="Arial" panose="020B0604020202020204" pitchFamily="34" charset="0"/>
                <a:cs typeface="Arial" panose="020B0604020202020204" pitchFamily="34" charset="0"/>
              </a:rPr>
              <a:t>Гражданин </a:t>
            </a:r>
            <a:r>
              <a:rPr lang="ru-RU" sz="1600" spc="-5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600" b="1" spc="-5" dirty="0">
                <a:latin typeface="Arial" panose="020B0604020202020204" pitchFamily="34" charset="0"/>
                <a:cs typeface="Arial" panose="020B0604020202020204" pitchFamily="34" charset="0"/>
              </a:rPr>
              <a:t> Заказчик</a:t>
            </a: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Образовательная организация </a:t>
            </a:r>
            <a:r>
              <a:rPr lang="ru-RU" sz="1600" dirty="0"/>
              <a:t>–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является стороной договора </a:t>
            </a:r>
          </a:p>
          <a:p>
            <a:pPr algn="ctr"/>
            <a:r>
              <a:rPr lang="ru-RU" sz="1500" b="1" i="1" spc="-1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500" i="1" spc="-1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</a:t>
            </a:r>
            <a:r>
              <a:rPr lang="ru-RU" sz="1500" i="1" spc="2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i="1" spc="-1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договором</a:t>
            </a:r>
            <a:r>
              <a:rPr lang="ru-RU" sz="1500" i="1" spc="3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i="1" spc="-2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установлено: </a:t>
            </a:r>
            <a:r>
              <a:rPr lang="ru-RU" sz="1500" i="1" spc="-1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прохождение</a:t>
            </a:r>
            <a:r>
              <a:rPr lang="ru-RU" sz="15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b="1" i="1" spc="-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практики</a:t>
            </a:r>
            <a:r>
              <a:rPr lang="ru-RU" sz="1500" i="1" spc="2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ru-RU" sz="15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i="1" spc="-1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требования</a:t>
            </a:r>
            <a:r>
              <a:rPr lang="ru-RU" sz="1500" i="1" spc="1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i="1" spc="-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1500" i="1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b="1" i="1" spc="-1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успеваемости</a:t>
            </a:r>
            <a:r>
              <a:rPr lang="ru-RU" sz="1500" i="1" spc="1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i="1" spc="-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гражданина)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ru-RU" sz="1600" b="1" spc="-5" dirty="0">
                <a:latin typeface="Arial" panose="020B0604020202020204" pitchFamily="34" charset="0"/>
                <a:cs typeface="Arial" panose="020B0604020202020204" pitchFamily="34" charset="0"/>
              </a:rPr>
              <a:t>Работодатель – </a:t>
            </a:r>
            <a:r>
              <a:rPr lang="ru-RU" sz="1600" spc="-5" dirty="0">
                <a:latin typeface="Arial" panose="020B0604020202020204" pitchFamily="34" charset="0"/>
                <a:cs typeface="Arial" panose="020B0604020202020204" pitchFamily="34" charset="0"/>
              </a:rPr>
              <a:t>может являться стороной договора </a:t>
            </a:r>
          </a:p>
          <a:p>
            <a:pPr algn="ctr"/>
            <a:r>
              <a:rPr lang="ru-RU" sz="1600" i="1" spc="-5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500" i="1" spc="-5" dirty="0">
                <a:latin typeface="Arial" panose="020B0604020202020204" pitchFamily="34" charset="0"/>
                <a:cs typeface="Arial" panose="020B0604020202020204" pitchFamily="34" charset="0"/>
              </a:rPr>
              <a:t>если организация, в которую будет трудоустроен гражданин, не является заказчиком</a:t>
            </a:r>
            <a:r>
              <a:rPr lang="ru-RU" sz="1600" i="1" spc="-5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12902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E33FDD25-A666-4462-9904-40D02E481096}"/>
              </a:ext>
            </a:extLst>
          </p:cNvPr>
          <p:cNvSpPr/>
          <p:nvPr/>
        </p:nvSpPr>
        <p:spPr>
          <a:xfrm>
            <a:off x="1056334" y="1846533"/>
            <a:ext cx="10144748" cy="3308768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Прием на целевое обучение в УрФУ в 2024 - 2025 гг. 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ADD9A541-8940-44FB-8B85-4A427860B4B3}"/>
              </a:ext>
            </a:extLst>
          </p:cNvPr>
          <p:cNvSpPr/>
          <p:nvPr/>
        </p:nvSpPr>
        <p:spPr>
          <a:xfrm>
            <a:off x="1023626" y="2422895"/>
            <a:ext cx="10144748" cy="4024957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923109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B17EB2A-5E2F-4934-8F1C-545608154001}"/>
              </a:ext>
            </a:extLst>
          </p:cNvPr>
          <p:cNvSpPr/>
          <p:nvPr/>
        </p:nvSpPr>
        <p:spPr>
          <a:xfrm>
            <a:off x="6021526" y="410148"/>
            <a:ext cx="5800898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Организация приема на целевое обучение в 2025 г.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C9C82AE-C708-407E-A40F-92B50FE51257}"/>
              </a:ext>
            </a:extLst>
          </p:cNvPr>
          <p:cNvSpPr/>
          <p:nvPr/>
        </p:nvSpPr>
        <p:spPr>
          <a:xfrm>
            <a:off x="1023626" y="1315510"/>
            <a:ext cx="101447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Целевое обучение в УрФУ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528F56C7-B28D-4534-A78F-9C3ABA82BB41}"/>
              </a:ext>
            </a:extLst>
          </p:cNvPr>
          <p:cNvSpPr/>
          <p:nvPr/>
        </p:nvSpPr>
        <p:spPr>
          <a:xfrm>
            <a:off x="2952116" y="1966770"/>
            <a:ext cx="6662895" cy="335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Итоги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целевого приема 2024 г. -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План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целевого приема 2025 г.  </a:t>
            </a:r>
          </a:p>
        </p:txBody>
      </p:sp>
      <p:graphicFrame>
        <p:nvGraphicFramePr>
          <p:cNvPr id="23" name="Диаграмма 22">
            <a:extLst>
              <a:ext uri="{FF2B5EF4-FFF2-40B4-BE49-F238E27FC236}">
                <a16:creationId xmlns:a16="http://schemas.microsoft.com/office/drawing/2014/main" id="{82C78A1B-1449-495D-8397-8F53721B2B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5520275"/>
              </p:ext>
            </p:extLst>
          </p:nvPr>
        </p:nvGraphicFramePr>
        <p:xfrm>
          <a:off x="1724891" y="2608266"/>
          <a:ext cx="8894618" cy="3621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3029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1_Тема Office">
  <a:themeElements>
    <a:clrScheme name="Проект 5-10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2478A"/>
      </a:accent1>
      <a:accent2>
        <a:srgbClr val="FF3A1D"/>
      </a:accent2>
      <a:accent3>
        <a:srgbClr val="00A6EA"/>
      </a:accent3>
      <a:accent4>
        <a:srgbClr val="504E53"/>
      </a:accent4>
      <a:accent5>
        <a:srgbClr val="F07F09"/>
      </a:accent5>
      <a:accent6>
        <a:srgbClr val="42955F"/>
      </a:accent6>
      <a:hlink>
        <a:srgbClr val="0563C1"/>
      </a:hlink>
      <a:folHlink>
        <a:srgbClr val="954F72"/>
      </a:folHlink>
    </a:clrScheme>
    <a:fontScheme name="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Российские вузы в рейтингах 4" id="{553A3FDD-039C-429B-AF5B-969B90A9AD48}" vid="{A1BA0CE2-B693-45F9-BED9-73863194FF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1AC31AE6D9B9C240B6E359F2693CC572" ma:contentTypeVersion="2" ma:contentTypeDescription="Создание документа." ma:contentTypeScope="" ma:versionID="0f90dae10ead6828f3ca6c67a3e0c231">
  <xsd:schema xmlns:xsd="http://www.w3.org/2001/XMLSchema" xmlns:xs="http://www.w3.org/2001/XMLSchema" xmlns:p="http://schemas.microsoft.com/office/2006/metadata/properties" xmlns:ns2="dbd2a4aa-3d3d-4666-8947-245ff5fee490" targetNamespace="http://schemas.microsoft.com/office/2006/metadata/properties" ma:root="true" ma:fieldsID="2a4bdbd8864dfe3643a3210c92d03778" ns2:_="">
    <xsd:import namespace="dbd2a4aa-3d3d-4666-8947-245ff5fee4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d2a4aa-3d3d-4666-8947-245ff5fee4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3ED673-A521-4A2D-AEA7-2B355B037E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d2a4aa-3d3d-4666-8947-245ff5fee4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F33440-130E-4FFE-8CA3-DF1C76F5B3FA}">
  <ds:schemaRefs>
    <ds:schemaRef ds:uri="http://purl.org/dc/terms/"/>
    <ds:schemaRef ds:uri="http://schemas.openxmlformats.org/package/2006/metadata/core-properties"/>
    <ds:schemaRef ds:uri="http://purl.org/dc/dcmitype/"/>
    <ds:schemaRef ds:uri="dbd2a4aa-3d3d-4666-8947-245ff5fee490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721D3AA-08A9-42BA-AB85-C762908EB1A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13531</TotalTime>
  <Words>1178</Words>
  <Application>Microsoft Office PowerPoint</Application>
  <PresentationFormat>Широкоэкранный</PresentationFormat>
  <Paragraphs>218</Paragraphs>
  <Slides>13</Slides>
  <Notes>13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Calibri</vt:lpstr>
      <vt:lpstr>Geometria</vt:lpstr>
      <vt:lpstr>Tahoma</vt:lpstr>
      <vt:lpstr>Times New Roman</vt:lpstr>
      <vt:lpstr>Wingdings</vt:lpstr>
      <vt:lpstr>1_Тема Office</vt:lpstr>
      <vt:lpstr>Office Theme</vt:lpstr>
      <vt:lpstr>CorelDRAW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Расчет потенциала образовательной организации по соответствующей специальности или направлению подготовки (укрупненной группы)</dc:title>
  <dc:creator>5TOP100</dc:creator>
  <cp:lastModifiedBy>I.A.Pilnikova</cp:lastModifiedBy>
  <cp:revision>1029</cp:revision>
  <cp:lastPrinted>2021-02-25T07:18:38Z</cp:lastPrinted>
  <dcterms:created xsi:type="dcterms:W3CDTF">2019-05-11T15:49:35Z</dcterms:created>
  <dcterms:modified xsi:type="dcterms:W3CDTF">2025-04-11T10:25:32Z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0x0101001AC31AE6D9B9C240B6E359F2693CC572</vt:lpwstr>
  </property>
</Properties>
</file>